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36"/>
  </p:notesMasterIdLst>
  <p:handoutMasterIdLst>
    <p:handoutMasterId r:id="rId37"/>
  </p:handoutMasterIdLst>
  <p:sldIdLst>
    <p:sldId id="353" r:id="rId2"/>
    <p:sldId id="355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91" r:id="rId34"/>
    <p:sldId id="392" r:id="rId35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49" userDrawn="1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62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85" autoAdjust="0"/>
    <p:restoredTop sz="92245" autoAdjust="0"/>
  </p:normalViewPr>
  <p:slideViewPr>
    <p:cSldViewPr showGuides="1">
      <p:cViewPr>
        <p:scale>
          <a:sx n="108" d="100"/>
          <a:sy n="108" d="100"/>
        </p:scale>
        <p:origin x="372" y="456"/>
      </p:cViewPr>
      <p:guideLst>
        <p:guide orient="horz" pos="1620"/>
        <p:guide orient="horz" pos="191"/>
        <p:guide orient="horz" pos="849"/>
        <p:guide orient="horz" pos="821"/>
        <p:guide orient="horz" pos="3049"/>
        <p:guide orient="horz" pos="3162"/>
        <p:guide pos="2880"/>
        <p:guide pos="476"/>
        <p:guide pos="5193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66C5E-9E19-4543-8007-D97EDCBD07B6}" type="doc">
      <dgm:prSet loTypeId="urn:microsoft.com/office/officeart/2005/8/layout/pyramid4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94CE27E-B895-4C88-A2A8-755343BD02D1}">
      <dgm:prSet phldrT="[Texte]"/>
      <dgm:spPr/>
      <dgm:t>
        <a:bodyPr/>
        <a:lstStyle/>
        <a:p>
          <a:r>
            <a:rPr lang="fr-FR" dirty="0" smtClean="0"/>
            <a:t>Cat. C</a:t>
          </a:r>
        </a:p>
        <a:p>
          <a:r>
            <a:rPr lang="fr-FR" dirty="0" smtClean="0"/>
            <a:t>+10 pts IM</a:t>
          </a:r>
          <a:endParaRPr lang="fr-FR" dirty="0"/>
        </a:p>
      </dgm:t>
    </dgm:pt>
    <dgm:pt modelId="{3D7A7ADE-7050-4417-984C-595E8718DA58}" type="parTrans" cxnId="{FB650714-D313-4FA2-A155-AEB3489040EE}">
      <dgm:prSet/>
      <dgm:spPr/>
      <dgm:t>
        <a:bodyPr/>
        <a:lstStyle/>
        <a:p>
          <a:endParaRPr lang="fr-FR"/>
        </a:p>
      </dgm:t>
    </dgm:pt>
    <dgm:pt modelId="{A915BB6B-A46A-4A4D-8494-4FA62FF96CD1}" type="sibTrans" cxnId="{FB650714-D313-4FA2-A155-AEB3489040EE}">
      <dgm:prSet/>
      <dgm:spPr/>
      <dgm:t>
        <a:bodyPr/>
        <a:lstStyle/>
        <a:p>
          <a:endParaRPr lang="fr-FR"/>
        </a:p>
      </dgm:t>
    </dgm:pt>
    <dgm:pt modelId="{A0B3994D-C066-42DB-8E9F-5648B77CE726}">
      <dgm:prSet phldrT="[Texte]"/>
      <dgm:spPr/>
      <dgm:t>
        <a:bodyPr/>
        <a:lstStyle/>
        <a:p>
          <a:r>
            <a:rPr lang="fr-FR" dirty="0" smtClean="0"/>
            <a:t>Cat. B</a:t>
          </a:r>
        </a:p>
        <a:p>
          <a:r>
            <a:rPr lang="fr-FR" dirty="0" smtClean="0"/>
            <a:t>+13/15 pts IM</a:t>
          </a:r>
          <a:endParaRPr lang="fr-FR" dirty="0"/>
        </a:p>
      </dgm:t>
    </dgm:pt>
    <dgm:pt modelId="{57144667-39D5-4E2A-871B-C40994A08D2F}" type="parTrans" cxnId="{F0B7CD76-88F5-48E0-8372-37F098C11C82}">
      <dgm:prSet/>
      <dgm:spPr/>
      <dgm:t>
        <a:bodyPr/>
        <a:lstStyle/>
        <a:p>
          <a:endParaRPr lang="fr-FR"/>
        </a:p>
      </dgm:t>
    </dgm:pt>
    <dgm:pt modelId="{6B305F9E-6B68-471D-80E5-572E8453FB58}" type="sibTrans" cxnId="{F0B7CD76-88F5-48E0-8372-37F098C11C82}">
      <dgm:prSet/>
      <dgm:spPr/>
      <dgm:t>
        <a:bodyPr/>
        <a:lstStyle/>
        <a:p>
          <a:endParaRPr lang="fr-FR"/>
        </a:p>
      </dgm:t>
    </dgm:pt>
    <dgm:pt modelId="{77283E44-7962-4CE9-B165-DE4CA045F329}">
      <dgm:prSet phldrT="[Texte]" custT="1"/>
      <dgm:spPr/>
      <dgm:t>
        <a:bodyPr/>
        <a:lstStyle/>
        <a:p>
          <a:r>
            <a:rPr lang="fr-FR" sz="1400" dirty="0" smtClean="0"/>
            <a:t>3,591 Mds €</a:t>
          </a:r>
          <a:endParaRPr lang="fr-FR" sz="1400" dirty="0"/>
        </a:p>
      </dgm:t>
    </dgm:pt>
    <dgm:pt modelId="{5B5FD793-2D11-415D-8F28-31B07736B016}" type="parTrans" cxnId="{6AF2B0BD-A1EA-4C1E-B8FD-2127999A9273}">
      <dgm:prSet/>
      <dgm:spPr/>
      <dgm:t>
        <a:bodyPr/>
        <a:lstStyle/>
        <a:p>
          <a:endParaRPr lang="fr-FR"/>
        </a:p>
      </dgm:t>
    </dgm:pt>
    <dgm:pt modelId="{067B8EB1-210C-4376-AFE6-43243906372E}" type="sibTrans" cxnId="{6AF2B0BD-A1EA-4C1E-B8FD-2127999A9273}">
      <dgm:prSet/>
      <dgm:spPr/>
      <dgm:t>
        <a:bodyPr/>
        <a:lstStyle/>
        <a:p>
          <a:endParaRPr lang="fr-FR"/>
        </a:p>
      </dgm:t>
    </dgm:pt>
    <dgm:pt modelId="{0612CBD0-F5BA-445E-A323-EE318A340111}">
      <dgm:prSet phldrT="[Texte]"/>
      <dgm:spPr/>
      <dgm:t>
        <a:bodyPr/>
        <a:lstStyle/>
        <a:p>
          <a:r>
            <a:rPr lang="fr-FR" dirty="0" smtClean="0"/>
            <a:t>Cat. A</a:t>
          </a:r>
        </a:p>
        <a:p>
          <a:r>
            <a:rPr lang="fr-FR" dirty="0" smtClean="0"/>
            <a:t>+20 pts IM</a:t>
          </a:r>
          <a:endParaRPr lang="fr-FR" dirty="0"/>
        </a:p>
      </dgm:t>
    </dgm:pt>
    <dgm:pt modelId="{B78623E1-4352-409A-BF14-0EE800DCE53D}" type="parTrans" cxnId="{588C1188-FE79-45E6-A17A-0EF0DEE936A8}">
      <dgm:prSet/>
      <dgm:spPr/>
      <dgm:t>
        <a:bodyPr/>
        <a:lstStyle/>
        <a:p>
          <a:endParaRPr lang="fr-FR"/>
        </a:p>
      </dgm:t>
    </dgm:pt>
    <dgm:pt modelId="{6B19A51B-1E71-4F5D-9329-94FAB5E0DB48}" type="sibTrans" cxnId="{588C1188-FE79-45E6-A17A-0EF0DEE936A8}">
      <dgm:prSet/>
      <dgm:spPr/>
      <dgm:t>
        <a:bodyPr/>
        <a:lstStyle/>
        <a:p>
          <a:endParaRPr lang="fr-FR"/>
        </a:p>
      </dgm:t>
    </dgm:pt>
    <dgm:pt modelId="{15889051-5DCC-4BFD-8642-41FC718E7047}" type="pres">
      <dgm:prSet presAssocID="{A2466C5E-9E19-4543-8007-D97EDCBD07B6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16A09C2-9811-43A1-9BE7-0818B6AB2EA1}" type="pres">
      <dgm:prSet presAssocID="{A2466C5E-9E19-4543-8007-D97EDCBD07B6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AD17A0-B304-4775-AA3C-BB1B802E80F0}" type="pres">
      <dgm:prSet presAssocID="{A2466C5E-9E19-4543-8007-D97EDCBD07B6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8652E6-ED16-4F12-BC0A-87E5513873DF}" type="pres">
      <dgm:prSet presAssocID="{A2466C5E-9E19-4543-8007-D97EDCBD07B6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C9A1DD-E33B-4823-BFE9-962AF479E605}" type="pres">
      <dgm:prSet presAssocID="{A2466C5E-9E19-4543-8007-D97EDCBD07B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0B7CD76-88F5-48E0-8372-37F098C11C82}" srcId="{A2466C5E-9E19-4543-8007-D97EDCBD07B6}" destId="{A0B3994D-C066-42DB-8E9F-5648B77CE726}" srcOrd="1" destOrd="0" parTransId="{57144667-39D5-4E2A-871B-C40994A08D2F}" sibTransId="{6B305F9E-6B68-471D-80E5-572E8453FB58}"/>
    <dgm:cxn modelId="{588C1188-FE79-45E6-A17A-0EF0DEE936A8}" srcId="{A2466C5E-9E19-4543-8007-D97EDCBD07B6}" destId="{0612CBD0-F5BA-445E-A323-EE318A340111}" srcOrd="3" destOrd="0" parTransId="{B78623E1-4352-409A-BF14-0EE800DCE53D}" sibTransId="{6B19A51B-1E71-4F5D-9329-94FAB5E0DB48}"/>
    <dgm:cxn modelId="{0B556898-8B0F-490E-8A11-1BD653505373}" type="presOf" srcId="{A2466C5E-9E19-4543-8007-D97EDCBD07B6}" destId="{15889051-5DCC-4BFD-8642-41FC718E7047}" srcOrd="0" destOrd="0" presId="urn:microsoft.com/office/officeart/2005/8/layout/pyramid4"/>
    <dgm:cxn modelId="{9FC2DEE0-C9B9-4D1F-9D14-0F0F6C5A8867}" type="presOf" srcId="{0612CBD0-F5BA-445E-A323-EE318A340111}" destId="{37C9A1DD-E33B-4823-BFE9-962AF479E605}" srcOrd="0" destOrd="0" presId="urn:microsoft.com/office/officeart/2005/8/layout/pyramid4"/>
    <dgm:cxn modelId="{E0D362AA-9BDE-406C-8A85-B7CC1EFDF56C}" type="presOf" srcId="{A0B3994D-C066-42DB-8E9F-5648B77CE726}" destId="{32AD17A0-B304-4775-AA3C-BB1B802E80F0}" srcOrd="0" destOrd="0" presId="urn:microsoft.com/office/officeart/2005/8/layout/pyramid4"/>
    <dgm:cxn modelId="{FB650714-D313-4FA2-A155-AEB3489040EE}" srcId="{A2466C5E-9E19-4543-8007-D97EDCBD07B6}" destId="{A94CE27E-B895-4C88-A2A8-755343BD02D1}" srcOrd="0" destOrd="0" parTransId="{3D7A7ADE-7050-4417-984C-595E8718DA58}" sibTransId="{A915BB6B-A46A-4A4D-8494-4FA62FF96CD1}"/>
    <dgm:cxn modelId="{56B1BBB0-8C98-43FE-B162-77217638AF33}" type="presOf" srcId="{A94CE27E-B895-4C88-A2A8-755343BD02D1}" destId="{616A09C2-9811-43A1-9BE7-0818B6AB2EA1}" srcOrd="0" destOrd="0" presId="urn:microsoft.com/office/officeart/2005/8/layout/pyramid4"/>
    <dgm:cxn modelId="{6AF2B0BD-A1EA-4C1E-B8FD-2127999A9273}" srcId="{A2466C5E-9E19-4543-8007-D97EDCBD07B6}" destId="{77283E44-7962-4CE9-B165-DE4CA045F329}" srcOrd="2" destOrd="0" parTransId="{5B5FD793-2D11-415D-8F28-31B07736B016}" sibTransId="{067B8EB1-210C-4376-AFE6-43243906372E}"/>
    <dgm:cxn modelId="{50CAE1D8-AC47-4C7E-9C92-33D81E74C9D1}" type="presOf" srcId="{77283E44-7962-4CE9-B165-DE4CA045F329}" destId="{2F8652E6-ED16-4F12-BC0A-87E5513873DF}" srcOrd="0" destOrd="0" presId="urn:microsoft.com/office/officeart/2005/8/layout/pyramid4"/>
    <dgm:cxn modelId="{EEC99DA2-AC74-4DCA-A5E1-BF4AAE552AE8}" type="presParOf" srcId="{15889051-5DCC-4BFD-8642-41FC718E7047}" destId="{616A09C2-9811-43A1-9BE7-0818B6AB2EA1}" srcOrd="0" destOrd="0" presId="urn:microsoft.com/office/officeart/2005/8/layout/pyramid4"/>
    <dgm:cxn modelId="{3E9D6867-8606-429B-BD82-AE20A98C16C8}" type="presParOf" srcId="{15889051-5DCC-4BFD-8642-41FC718E7047}" destId="{32AD17A0-B304-4775-AA3C-BB1B802E80F0}" srcOrd="1" destOrd="0" presId="urn:microsoft.com/office/officeart/2005/8/layout/pyramid4"/>
    <dgm:cxn modelId="{1574BF76-10CC-4741-964A-1567AEDE7351}" type="presParOf" srcId="{15889051-5DCC-4BFD-8642-41FC718E7047}" destId="{2F8652E6-ED16-4F12-BC0A-87E5513873DF}" srcOrd="2" destOrd="0" presId="urn:microsoft.com/office/officeart/2005/8/layout/pyramid4"/>
    <dgm:cxn modelId="{C6E4A6F1-B505-4A88-998F-D152CBE5ECE1}" type="presParOf" srcId="{15889051-5DCC-4BFD-8642-41FC718E7047}" destId="{37C9A1DD-E33B-4823-BFE9-962AF479E60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4C797-9918-4CD6-BC2A-F3854B7840D1}" type="doc">
      <dgm:prSet loTypeId="urn:microsoft.com/office/officeart/2005/8/layout/funnel1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FD719CB-DED4-4869-8F6A-8368DA3C5F42}">
      <dgm:prSet phldrT="[Texte]" custT="1"/>
      <dgm:spPr/>
      <dgm:t>
        <a:bodyPr/>
        <a:lstStyle/>
        <a:p>
          <a:r>
            <a:rPr lang="fr-FR" sz="1400" dirty="0" smtClean="0">
              <a:latin typeface="Marianne" panose="02000000000000000000" pitchFamily="50" charset="0"/>
            </a:rPr>
            <a:t>Revalorisations 2021 en cours de mise en œuvre ajoutées aux rémunérations 2020</a:t>
          </a:r>
          <a:endParaRPr lang="fr-FR" sz="1400" dirty="0">
            <a:latin typeface="Marianne" panose="02000000000000000000" pitchFamily="50" charset="0"/>
          </a:endParaRPr>
        </a:p>
      </dgm:t>
    </dgm:pt>
    <dgm:pt modelId="{17AB1311-BA75-4F6A-B569-6DDDAEBEC115}" type="parTrans" cxnId="{B2807AFD-FD5A-4EFB-B580-FA0CC1665B79}">
      <dgm:prSet/>
      <dgm:spPr/>
      <dgm:t>
        <a:bodyPr/>
        <a:lstStyle/>
        <a:p>
          <a:endParaRPr lang="fr-FR"/>
        </a:p>
      </dgm:t>
    </dgm:pt>
    <dgm:pt modelId="{BD7CA0BA-514E-40EB-B6D3-066250DE1DA8}" type="sibTrans" cxnId="{B2807AFD-FD5A-4EFB-B580-FA0CC1665B79}">
      <dgm:prSet/>
      <dgm:spPr/>
      <dgm:t>
        <a:bodyPr/>
        <a:lstStyle/>
        <a:p>
          <a:endParaRPr lang="fr-FR"/>
        </a:p>
      </dgm:t>
    </dgm:pt>
    <dgm:pt modelId="{BDB82B64-35BE-4A31-92F9-E016326DA009}">
      <dgm:prSet phldrT="[Texte]" custT="1"/>
      <dgm:spPr/>
      <dgm:t>
        <a:bodyPr/>
        <a:lstStyle/>
        <a:p>
          <a:r>
            <a:rPr lang="fr-FR" sz="1200" dirty="0" smtClean="0">
              <a:latin typeface="Marianne" panose="02000000000000000000" pitchFamily="50" charset="0"/>
            </a:rPr>
            <a:t>Rémunérations nettes versées en 2016 et 2020</a:t>
          </a:r>
          <a:endParaRPr lang="fr-FR" sz="1200" dirty="0">
            <a:latin typeface="Marianne" panose="02000000000000000000" pitchFamily="50" charset="0"/>
          </a:endParaRPr>
        </a:p>
      </dgm:t>
    </dgm:pt>
    <dgm:pt modelId="{A00FDF88-ED48-44C3-8B43-65B077D08E9A}" type="parTrans" cxnId="{21C88BC6-6DDC-4003-B457-913769ADB804}">
      <dgm:prSet/>
      <dgm:spPr/>
      <dgm:t>
        <a:bodyPr/>
        <a:lstStyle/>
        <a:p>
          <a:endParaRPr lang="fr-FR"/>
        </a:p>
      </dgm:t>
    </dgm:pt>
    <dgm:pt modelId="{F036B1C8-7A23-4C0F-8BF3-DD1A81132832}" type="sibTrans" cxnId="{21C88BC6-6DDC-4003-B457-913769ADB804}">
      <dgm:prSet/>
      <dgm:spPr/>
      <dgm:t>
        <a:bodyPr/>
        <a:lstStyle/>
        <a:p>
          <a:endParaRPr lang="fr-FR"/>
        </a:p>
      </dgm:t>
    </dgm:pt>
    <dgm:pt modelId="{95EFF261-A097-4692-9D07-D73AB75F8469}">
      <dgm:prSet phldrT="[Texte]"/>
      <dgm:spPr/>
      <dgm:t>
        <a:bodyPr/>
        <a:lstStyle/>
        <a:p>
          <a:r>
            <a:rPr lang="fr-FR" dirty="0" smtClean="0"/>
            <a:t>Echelons de début de carrière pour neutraliser les reclassements PPCR</a:t>
          </a:r>
          <a:endParaRPr lang="fr-FR" dirty="0"/>
        </a:p>
      </dgm:t>
    </dgm:pt>
    <dgm:pt modelId="{55409DE5-BD62-4E3B-B8FE-5807743AEEB4}" type="parTrans" cxnId="{53DC40D4-64A7-419E-AD5B-3AA6DC09BC5E}">
      <dgm:prSet/>
      <dgm:spPr/>
      <dgm:t>
        <a:bodyPr/>
        <a:lstStyle/>
        <a:p>
          <a:endParaRPr lang="fr-FR"/>
        </a:p>
      </dgm:t>
    </dgm:pt>
    <dgm:pt modelId="{E054DE73-9CE5-4587-AE2A-3C0B25A4FC6F}" type="sibTrans" cxnId="{53DC40D4-64A7-419E-AD5B-3AA6DC09BC5E}">
      <dgm:prSet/>
      <dgm:spPr/>
      <dgm:t>
        <a:bodyPr/>
        <a:lstStyle/>
        <a:p>
          <a:endParaRPr lang="fr-FR"/>
        </a:p>
      </dgm:t>
    </dgm:pt>
    <dgm:pt modelId="{E41B9C93-FCFC-4E08-8E9B-D537F20034D1}">
      <dgm:prSet phldrT="[Texte]" custT="1"/>
      <dgm:spPr/>
      <dgm:t>
        <a:bodyPr/>
        <a:lstStyle/>
        <a:p>
          <a:r>
            <a:rPr lang="fr-FR" sz="1100" dirty="0" smtClean="0">
              <a:latin typeface="Marianne" panose="02000000000000000000" pitchFamily="50" charset="0"/>
            </a:rPr>
            <a:t>Reconstitution d’une évolution salariale pour une situation identique à 5 ans d’intervalle </a:t>
          </a:r>
          <a:endParaRPr lang="fr-FR" sz="1100" dirty="0">
            <a:latin typeface="Marianne" panose="02000000000000000000" pitchFamily="50" charset="0"/>
          </a:endParaRPr>
        </a:p>
      </dgm:t>
    </dgm:pt>
    <dgm:pt modelId="{77EED98C-572E-4F28-A167-93220ED5EA31}" type="parTrans" cxnId="{6455BAE7-A2D7-4D5C-AF3E-227BC58FDC33}">
      <dgm:prSet/>
      <dgm:spPr/>
      <dgm:t>
        <a:bodyPr/>
        <a:lstStyle/>
        <a:p>
          <a:endParaRPr lang="fr-FR"/>
        </a:p>
      </dgm:t>
    </dgm:pt>
    <dgm:pt modelId="{C6808DC5-CABC-4755-B5A0-C69362A0243B}" type="sibTrans" cxnId="{6455BAE7-A2D7-4D5C-AF3E-227BC58FDC33}">
      <dgm:prSet/>
      <dgm:spPr/>
      <dgm:t>
        <a:bodyPr/>
        <a:lstStyle/>
        <a:p>
          <a:endParaRPr lang="fr-FR"/>
        </a:p>
      </dgm:t>
    </dgm:pt>
    <dgm:pt modelId="{065A1619-5275-493B-B2BC-3EEDC883C789}" type="pres">
      <dgm:prSet presAssocID="{16E4C797-9918-4CD6-BC2A-F3854B7840D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A3344CD-EDE5-46FD-9E54-1A3E97DA5CA8}" type="pres">
      <dgm:prSet presAssocID="{16E4C797-9918-4CD6-BC2A-F3854B7840D1}" presName="ellipse" presStyleLbl="trBgShp" presStyleIdx="0" presStyleCnt="1" custScaleX="172216" custLinFactNeighborY="3675"/>
      <dgm:spPr>
        <a:noFill/>
      </dgm:spPr>
      <dgm:t>
        <a:bodyPr/>
        <a:lstStyle/>
        <a:p>
          <a:endParaRPr lang="fr-FR"/>
        </a:p>
      </dgm:t>
    </dgm:pt>
    <dgm:pt modelId="{8B870598-12EF-416F-B674-31423E0073FC}" type="pres">
      <dgm:prSet presAssocID="{16E4C797-9918-4CD6-BC2A-F3854B7840D1}" presName="arrow1" presStyleLbl="fgShp" presStyleIdx="0" presStyleCnt="1" custLinFactNeighborX="1516" custLinFactNeighborY="-66278"/>
      <dgm:spPr/>
    </dgm:pt>
    <dgm:pt modelId="{B7021B3C-7C60-4076-9C43-F298F498CCA7}" type="pres">
      <dgm:prSet presAssocID="{16E4C797-9918-4CD6-BC2A-F3854B7840D1}" presName="rectangle" presStyleLbl="revTx" presStyleIdx="0" presStyleCnt="1" custScaleX="121047" custLinFactNeighborX="2612" custLinFactNeighborY="-176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E6276-EE6B-477B-BA74-DF85FD932A17}" type="pres">
      <dgm:prSet presAssocID="{BDB82B64-35BE-4A31-92F9-E016326DA009}" presName="item1" presStyleLbl="node1" presStyleIdx="0" presStyleCnt="3" custScaleX="185511" custLinFactNeighborX="-9120" custLinFactNeighborY="127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455193-61FB-4299-92F1-960B4E2A00BF}" type="pres">
      <dgm:prSet presAssocID="{95EFF261-A097-4692-9D07-D73AB75F8469}" presName="item2" presStyleLbl="node1" presStyleIdx="1" presStyleCnt="3" custScaleX="140868" custLinFactNeighborX="-63783" custLinFactNeighborY="-11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96CF58-0705-47CC-B2C2-BA7FC323A3AC}" type="pres">
      <dgm:prSet presAssocID="{E41B9C93-FCFC-4E08-8E9B-D537F20034D1}" presName="item3" presStyleLbl="node1" presStyleIdx="2" presStyleCnt="3" custScaleX="239787" custLinFactNeighborX="38018" custLinFactNeighborY="141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20BD36-CB5E-4E5B-83A4-AA698636BC17}" type="pres">
      <dgm:prSet presAssocID="{16E4C797-9918-4CD6-BC2A-F3854B7840D1}" presName="funnel" presStyleLbl="trAlignAcc1" presStyleIdx="0" presStyleCnt="1" custScaleX="165557" custScaleY="90038" custLinFactNeighborX="-377" custLinFactNeighborY="3780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/>
        </a:p>
      </dgm:t>
    </dgm:pt>
  </dgm:ptLst>
  <dgm:cxnLst>
    <dgm:cxn modelId="{21C88BC6-6DDC-4003-B457-913769ADB804}" srcId="{16E4C797-9918-4CD6-BC2A-F3854B7840D1}" destId="{BDB82B64-35BE-4A31-92F9-E016326DA009}" srcOrd="1" destOrd="0" parTransId="{A00FDF88-ED48-44C3-8B43-65B077D08E9A}" sibTransId="{F036B1C8-7A23-4C0F-8BF3-DD1A81132832}"/>
    <dgm:cxn modelId="{3F04AA9F-1338-45A4-B3D4-05C590E86D27}" type="presOf" srcId="{E41B9C93-FCFC-4E08-8E9B-D537F20034D1}" destId="{B7021B3C-7C60-4076-9C43-F298F498CCA7}" srcOrd="0" destOrd="0" presId="urn:microsoft.com/office/officeart/2005/8/layout/funnel1"/>
    <dgm:cxn modelId="{6455BAE7-A2D7-4D5C-AF3E-227BC58FDC33}" srcId="{16E4C797-9918-4CD6-BC2A-F3854B7840D1}" destId="{E41B9C93-FCFC-4E08-8E9B-D537F20034D1}" srcOrd="3" destOrd="0" parTransId="{77EED98C-572E-4F28-A167-93220ED5EA31}" sibTransId="{C6808DC5-CABC-4755-B5A0-C69362A0243B}"/>
    <dgm:cxn modelId="{53DC40D4-64A7-419E-AD5B-3AA6DC09BC5E}" srcId="{16E4C797-9918-4CD6-BC2A-F3854B7840D1}" destId="{95EFF261-A097-4692-9D07-D73AB75F8469}" srcOrd="2" destOrd="0" parTransId="{55409DE5-BD62-4E3B-B8FE-5807743AEEB4}" sibTransId="{E054DE73-9CE5-4587-AE2A-3C0B25A4FC6F}"/>
    <dgm:cxn modelId="{B4B181C7-8B89-4D48-A403-9103F385A5B5}" type="presOf" srcId="{BDB82B64-35BE-4A31-92F9-E016326DA009}" destId="{76455193-61FB-4299-92F1-960B4E2A00BF}" srcOrd="0" destOrd="0" presId="urn:microsoft.com/office/officeart/2005/8/layout/funnel1"/>
    <dgm:cxn modelId="{FA0B24DF-68A1-4EFA-AE06-075324CBC921}" type="presOf" srcId="{16E4C797-9918-4CD6-BC2A-F3854B7840D1}" destId="{065A1619-5275-493B-B2BC-3EEDC883C789}" srcOrd="0" destOrd="0" presId="urn:microsoft.com/office/officeart/2005/8/layout/funnel1"/>
    <dgm:cxn modelId="{5D166D79-B090-4865-9B50-9531071C8F24}" type="presOf" srcId="{5FD719CB-DED4-4869-8F6A-8368DA3C5F42}" destId="{6D96CF58-0705-47CC-B2C2-BA7FC323A3AC}" srcOrd="0" destOrd="0" presId="urn:microsoft.com/office/officeart/2005/8/layout/funnel1"/>
    <dgm:cxn modelId="{AD80E068-FF56-46FD-8F37-F4E89604902B}" type="presOf" srcId="{95EFF261-A097-4692-9D07-D73AB75F8469}" destId="{F19E6276-EE6B-477B-BA74-DF85FD932A17}" srcOrd="0" destOrd="0" presId="urn:microsoft.com/office/officeart/2005/8/layout/funnel1"/>
    <dgm:cxn modelId="{B2807AFD-FD5A-4EFB-B580-FA0CC1665B79}" srcId="{16E4C797-9918-4CD6-BC2A-F3854B7840D1}" destId="{5FD719CB-DED4-4869-8F6A-8368DA3C5F42}" srcOrd="0" destOrd="0" parTransId="{17AB1311-BA75-4F6A-B569-6DDDAEBEC115}" sibTransId="{BD7CA0BA-514E-40EB-B6D3-066250DE1DA8}"/>
    <dgm:cxn modelId="{306D4905-A210-4D6A-8112-9DD86597A3F6}" type="presParOf" srcId="{065A1619-5275-493B-B2BC-3EEDC883C789}" destId="{6A3344CD-EDE5-46FD-9E54-1A3E97DA5CA8}" srcOrd="0" destOrd="0" presId="urn:microsoft.com/office/officeart/2005/8/layout/funnel1"/>
    <dgm:cxn modelId="{2E74AACF-B7C3-4CCE-B95C-BF1A39906E58}" type="presParOf" srcId="{065A1619-5275-493B-B2BC-3EEDC883C789}" destId="{8B870598-12EF-416F-B674-31423E0073FC}" srcOrd="1" destOrd="0" presId="urn:microsoft.com/office/officeart/2005/8/layout/funnel1"/>
    <dgm:cxn modelId="{379CA650-5B99-4987-B2ED-FAA410E8BBC2}" type="presParOf" srcId="{065A1619-5275-493B-B2BC-3EEDC883C789}" destId="{B7021B3C-7C60-4076-9C43-F298F498CCA7}" srcOrd="2" destOrd="0" presId="urn:microsoft.com/office/officeart/2005/8/layout/funnel1"/>
    <dgm:cxn modelId="{D3B22D1A-443B-44C5-B586-7714A3AC457E}" type="presParOf" srcId="{065A1619-5275-493B-B2BC-3EEDC883C789}" destId="{F19E6276-EE6B-477B-BA74-DF85FD932A17}" srcOrd="3" destOrd="0" presId="urn:microsoft.com/office/officeart/2005/8/layout/funnel1"/>
    <dgm:cxn modelId="{64260AC6-0D33-4C30-98A7-98DBDFBF0B69}" type="presParOf" srcId="{065A1619-5275-493B-B2BC-3EEDC883C789}" destId="{76455193-61FB-4299-92F1-960B4E2A00BF}" srcOrd="4" destOrd="0" presId="urn:microsoft.com/office/officeart/2005/8/layout/funnel1"/>
    <dgm:cxn modelId="{D1B16BCB-F14A-460C-B709-9BCBA50664CA}" type="presParOf" srcId="{065A1619-5275-493B-B2BC-3EEDC883C789}" destId="{6D96CF58-0705-47CC-B2C2-BA7FC323A3AC}" srcOrd="5" destOrd="0" presId="urn:microsoft.com/office/officeart/2005/8/layout/funnel1"/>
    <dgm:cxn modelId="{2F174C48-6E58-46C3-ACF0-8D99C04EF434}" type="presParOf" srcId="{065A1619-5275-493B-B2BC-3EEDC883C789}" destId="{4820BD36-CB5E-4E5B-83A4-AA698636BC1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AC1CF6-EA95-460F-9F3D-3BBD5C90B1D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312C5AE-BCA7-41FD-9546-11CEAA836ADA}">
      <dgm:prSet phldrT="[Texte]" custT="1"/>
      <dgm:spPr/>
      <dgm:t>
        <a:bodyPr/>
        <a:lstStyle/>
        <a:p>
          <a:r>
            <a:rPr lang="fr-FR" sz="1200" dirty="0" smtClean="0">
              <a:latin typeface="Marianne" panose="02000000000000000000" pitchFamily="50" charset="0"/>
            </a:rPr>
            <a:t>Entrée en vigueur</a:t>
          </a:r>
          <a:br>
            <a:rPr lang="fr-FR" sz="1200" dirty="0" smtClean="0">
              <a:latin typeface="Marianne" panose="02000000000000000000" pitchFamily="50" charset="0"/>
            </a:rPr>
          </a:br>
          <a:r>
            <a:rPr lang="fr-FR" sz="1200" dirty="0" smtClean="0">
              <a:latin typeface="Marianne" panose="02000000000000000000" pitchFamily="50" charset="0"/>
            </a:rPr>
            <a:t>le 1</a:t>
          </a:r>
          <a:r>
            <a:rPr lang="fr-FR" sz="1200" baseline="30000" dirty="0" smtClean="0">
              <a:latin typeface="Marianne" panose="02000000000000000000" pitchFamily="50" charset="0"/>
            </a:rPr>
            <a:t>er</a:t>
          </a:r>
          <a:r>
            <a:rPr lang="fr-FR" sz="1200" dirty="0" smtClean="0">
              <a:latin typeface="Marianne" panose="02000000000000000000" pitchFamily="50" charset="0"/>
            </a:rPr>
            <a:t> avril 2021</a:t>
          </a:r>
          <a:br>
            <a:rPr lang="fr-FR" sz="1200" dirty="0" smtClean="0">
              <a:latin typeface="Marianne" panose="02000000000000000000" pitchFamily="50" charset="0"/>
            </a:rPr>
          </a:br>
          <a:r>
            <a:rPr lang="fr-FR" sz="1200" dirty="0" smtClean="0">
              <a:latin typeface="Marianne" panose="02000000000000000000" pitchFamily="50" charset="0"/>
            </a:rPr>
            <a:t>pour près de</a:t>
          </a:r>
          <a:br>
            <a:rPr lang="fr-FR" sz="1200" dirty="0" smtClean="0">
              <a:latin typeface="Marianne" panose="02000000000000000000" pitchFamily="50" charset="0"/>
            </a:rPr>
          </a:br>
          <a:r>
            <a:rPr lang="fr-FR" sz="1200" dirty="0" smtClean="0">
              <a:latin typeface="Marianne" panose="02000000000000000000" pitchFamily="50" charset="0"/>
            </a:rPr>
            <a:t>381 000 agents</a:t>
          </a:r>
          <a:endParaRPr lang="fr-FR" sz="1200" dirty="0">
            <a:latin typeface="Marianne" panose="02000000000000000000" pitchFamily="50" charset="0"/>
          </a:endParaRPr>
        </a:p>
      </dgm:t>
    </dgm:pt>
    <dgm:pt modelId="{8858374C-67D2-4D7B-A549-951F96D12C05}" type="sibTrans" cxnId="{2E7D1701-7C51-4CEA-9CB2-F1B31C3C18A6}">
      <dgm:prSet/>
      <dgm:spPr/>
      <dgm:t>
        <a:bodyPr/>
        <a:lstStyle/>
        <a:p>
          <a:endParaRPr lang="fr-FR" sz="1600"/>
        </a:p>
      </dgm:t>
    </dgm:pt>
    <dgm:pt modelId="{0F54D652-EBCF-4280-BAE9-E3D12B1F094D}" type="parTrans" cxnId="{2E7D1701-7C51-4CEA-9CB2-F1B31C3C18A6}">
      <dgm:prSet/>
      <dgm:spPr/>
      <dgm:t>
        <a:bodyPr/>
        <a:lstStyle/>
        <a:p>
          <a:endParaRPr lang="fr-FR" sz="1600"/>
        </a:p>
      </dgm:t>
    </dgm:pt>
    <dgm:pt modelId="{06DE2843-75E4-48D2-9097-64FF1EE8CB51}">
      <dgm:prSet phldrT="[Texte]" custT="1"/>
      <dgm:spPr/>
      <dgm:t>
        <a:bodyPr/>
        <a:lstStyle/>
        <a:p>
          <a:r>
            <a:rPr lang="fr-FR" sz="1200" dirty="0" smtClean="0">
              <a:latin typeface="Marianne" panose="02000000000000000000" pitchFamily="50" charset="0"/>
            </a:rPr>
            <a:t>Revalorisation des bas salaires par attribution de points d’IM</a:t>
          </a:r>
          <a:endParaRPr lang="fr-FR" sz="1200" dirty="0">
            <a:latin typeface="Marianne" panose="02000000000000000000" pitchFamily="50" charset="0"/>
          </a:endParaRPr>
        </a:p>
      </dgm:t>
    </dgm:pt>
    <dgm:pt modelId="{A16CEEC4-1F76-452D-8D17-20418E13439B}" type="sibTrans" cxnId="{7D5C6E40-8EA0-4953-BF90-5EBCFAE557A0}">
      <dgm:prSet/>
      <dgm:spPr/>
      <dgm:t>
        <a:bodyPr/>
        <a:lstStyle/>
        <a:p>
          <a:endParaRPr lang="fr-FR" sz="1600"/>
        </a:p>
      </dgm:t>
    </dgm:pt>
    <dgm:pt modelId="{CCC77D1F-663D-47ED-B584-29DDA0655FF1}" type="parTrans" cxnId="{7D5C6E40-8EA0-4953-BF90-5EBCFAE557A0}">
      <dgm:prSet/>
      <dgm:spPr/>
      <dgm:t>
        <a:bodyPr/>
        <a:lstStyle/>
        <a:p>
          <a:endParaRPr lang="fr-FR" sz="1600"/>
        </a:p>
      </dgm:t>
    </dgm:pt>
    <dgm:pt modelId="{819DD111-12ED-4AC0-92D6-5A0B77362E16}">
      <dgm:prSet phldrT="[Texte]" custT="1"/>
      <dgm:spPr/>
      <dgm:t>
        <a:bodyPr/>
        <a:lstStyle/>
        <a:p>
          <a:r>
            <a:rPr lang="fr-FR" sz="1200" dirty="0" smtClean="0">
              <a:latin typeface="Marianne" panose="02000000000000000000" pitchFamily="50" charset="0"/>
            </a:rPr>
            <a:t>Relèvement du SMIC de 0,99% le 1</a:t>
          </a:r>
          <a:r>
            <a:rPr lang="fr-FR" sz="1200" baseline="30000" dirty="0" smtClean="0">
              <a:latin typeface="Marianne" panose="02000000000000000000" pitchFamily="50" charset="0"/>
            </a:rPr>
            <a:t>er</a:t>
          </a:r>
          <a:r>
            <a:rPr lang="fr-FR" sz="1200" dirty="0" smtClean="0">
              <a:latin typeface="Marianne" panose="02000000000000000000" pitchFamily="50" charset="0"/>
            </a:rPr>
            <a:t> janvier 2021</a:t>
          </a:r>
          <a:endParaRPr lang="fr-FR" sz="1200" dirty="0">
            <a:latin typeface="Marianne" panose="02000000000000000000" pitchFamily="50" charset="0"/>
          </a:endParaRPr>
        </a:p>
      </dgm:t>
    </dgm:pt>
    <dgm:pt modelId="{40C86310-896A-4EAE-B56A-38CB5D794381}" type="sibTrans" cxnId="{8495A984-2140-4C35-8C05-47E3C4CC1FE9}">
      <dgm:prSet/>
      <dgm:spPr/>
      <dgm:t>
        <a:bodyPr/>
        <a:lstStyle/>
        <a:p>
          <a:endParaRPr lang="fr-FR" sz="1600"/>
        </a:p>
      </dgm:t>
    </dgm:pt>
    <dgm:pt modelId="{356910EA-FCA2-4604-B0CE-496916574478}" type="parTrans" cxnId="{8495A984-2140-4C35-8C05-47E3C4CC1FE9}">
      <dgm:prSet/>
      <dgm:spPr/>
      <dgm:t>
        <a:bodyPr/>
        <a:lstStyle/>
        <a:p>
          <a:endParaRPr lang="fr-FR" sz="1600"/>
        </a:p>
      </dgm:t>
    </dgm:pt>
    <dgm:pt modelId="{C833FDF8-C218-4E0A-B687-539FEBD0BD80}" type="pres">
      <dgm:prSet presAssocID="{45AC1CF6-EA95-460F-9F3D-3BBD5C90B1D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5FAF50C0-EC01-4D33-A691-C8B586A83CCB}" type="pres">
      <dgm:prSet presAssocID="{819DD111-12ED-4AC0-92D6-5A0B77362E16}" presName="Accent1" presStyleCnt="0"/>
      <dgm:spPr/>
    </dgm:pt>
    <dgm:pt modelId="{9DD92C20-3112-4F08-904B-C980ED9E35B4}" type="pres">
      <dgm:prSet presAssocID="{819DD111-12ED-4AC0-92D6-5A0B77362E16}" presName="Accent" presStyleLbl="node1" presStyleIdx="0" presStyleCnt="3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2FE2026-8291-4128-85C2-137BE5FF4D18}" type="pres">
      <dgm:prSet presAssocID="{819DD111-12ED-4AC0-92D6-5A0B77362E16}" presName="Parent1" presStyleLbl="revTx" presStyleIdx="0" presStyleCnt="3" custLinFactNeighborX="1705" custLinFactNeighborY="-142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D39667-5645-4B5B-B224-0B6165CBA687}" type="pres">
      <dgm:prSet presAssocID="{06DE2843-75E4-48D2-9097-64FF1EE8CB51}" presName="Accent2" presStyleCnt="0"/>
      <dgm:spPr/>
    </dgm:pt>
    <dgm:pt modelId="{09880B1B-34F3-47BC-9F2F-42B73E2665DD}" type="pres">
      <dgm:prSet presAssocID="{06DE2843-75E4-48D2-9097-64FF1EE8CB51}" presName="Accent" presStyleLbl="node1" presStyleIdx="1" presStyleCnt="3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12FBF48-722D-48E7-AAD4-75694396A858}" type="pres">
      <dgm:prSet presAssocID="{06DE2843-75E4-48D2-9097-64FF1EE8CB51}" presName="Parent2" presStyleLbl="revTx" presStyleIdx="1" presStyleCnt="3" custLinFactNeighborX="-2558" custLinFactNeighborY="-119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51D319-9271-4FE8-8B09-AED5B816B4E3}" type="pres">
      <dgm:prSet presAssocID="{C312C5AE-BCA7-41FD-9546-11CEAA836ADA}" presName="Accent3" presStyleCnt="0"/>
      <dgm:spPr/>
    </dgm:pt>
    <dgm:pt modelId="{EF2930E2-CCA0-4378-B171-F9C9C060CAB2}" type="pres">
      <dgm:prSet presAssocID="{C312C5AE-BCA7-41FD-9546-11CEAA836ADA}" presName="Accent" presStyleLbl="node1" presStyleIdx="2" presStyleCnt="3"/>
      <dgm:spPr>
        <a:solidFill>
          <a:schemeClr val="accent1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EB5FDB8-901B-48A4-997D-8F265BD7158F}" type="pres">
      <dgm:prSet presAssocID="{C312C5AE-BCA7-41FD-9546-11CEAA836ADA}" presName="Parent3" presStyleLbl="revTx" presStyleIdx="2" presStyleCnt="3" custScaleX="1216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9B41DAE-1EF5-4860-9D29-30DFC82D5AE9}" type="presOf" srcId="{45AC1CF6-EA95-460F-9F3D-3BBD5C90B1DE}" destId="{C833FDF8-C218-4E0A-B687-539FEBD0BD80}" srcOrd="0" destOrd="0" presId="urn:microsoft.com/office/officeart/2009/layout/CircleArrowProcess"/>
    <dgm:cxn modelId="{2E7D1701-7C51-4CEA-9CB2-F1B31C3C18A6}" srcId="{45AC1CF6-EA95-460F-9F3D-3BBD5C90B1DE}" destId="{C312C5AE-BCA7-41FD-9546-11CEAA836ADA}" srcOrd="2" destOrd="0" parTransId="{0F54D652-EBCF-4280-BAE9-E3D12B1F094D}" sibTransId="{8858374C-67D2-4D7B-A549-951F96D12C05}"/>
    <dgm:cxn modelId="{8FE5C446-E690-43C4-ACE5-5346BC808407}" type="presOf" srcId="{C312C5AE-BCA7-41FD-9546-11CEAA836ADA}" destId="{6EB5FDB8-901B-48A4-997D-8F265BD7158F}" srcOrd="0" destOrd="0" presId="urn:microsoft.com/office/officeart/2009/layout/CircleArrowProcess"/>
    <dgm:cxn modelId="{8495A984-2140-4C35-8C05-47E3C4CC1FE9}" srcId="{45AC1CF6-EA95-460F-9F3D-3BBD5C90B1DE}" destId="{819DD111-12ED-4AC0-92D6-5A0B77362E16}" srcOrd="0" destOrd="0" parTransId="{356910EA-FCA2-4604-B0CE-496916574478}" sibTransId="{40C86310-896A-4EAE-B56A-38CB5D794381}"/>
    <dgm:cxn modelId="{7CCA8BBD-D8EA-4FA8-84BD-F5001FE7F690}" type="presOf" srcId="{06DE2843-75E4-48D2-9097-64FF1EE8CB51}" destId="{612FBF48-722D-48E7-AAD4-75694396A858}" srcOrd="0" destOrd="0" presId="urn:microsoft.com/office/officeart/2009/layout/CircleArrowProcess"/>
    <dgm:cxn modelId="{7D5C6E40-8EA0-4953-BF90-5EBCFAE557A0}" srcId="{45AC1CF6-EA95-460F-9F3D-3BBD5C90B1DE}" destId="{06DE2843-75E4-48D2-9097-64FF1EE8CB51}" srcOrd="1" destOrd="0" parTransId="{CCC77D1F-663D-47ED-B584-29DDA0655FF1}" sibTransId="{A16CEEC4-1F76-452D-8D17-20418E13439B}"/>
    <dgm:cxn modelId="{F30229F9-35C4-4445-9C9C-D0CAD9E88203}" type="presOf" srcId="{819DD111-12ED-4AC0-92D6-5A0B77362E16}" destId="{12FE2026-8291-4128-85C2-137BE5FF4D18}" srcOrd="0" destOrd="0" presId="urn:microsoft.com/office/officeart/2009/layout/CircleArrowProcess"/>
    <dgm:cxn modelId="{86D5BDB6-2D39-47D8-9AFD-BF02E1C88179}" type="presParOf" srcId="{C833FDF8-C218-4E0A-B687-539FEBD0BD80}" destId="{5FAF50C0-EC01-4D33-A691-C8B586A83CCB}" srcOrd="0" destOrd="0" presId="urn:microsoft.com/office/officeart/2009/layout/CircleArrowProcess"/>
    <dgm:cxn modelId="{F8754EFE-E4E2-4EE2-B53C-CFF9C30D14C4}" type="presParOf" srcId="{5FAF50C0-EC01-4D33-A691-C8B586A83CCB}" destId="{9DD92C20-3112-4F08-904B-C980ED9E35B4}" srcOrd="0" destOrd="0" presId="urn:microsoft.com/office/officeart/2009/layout/CircleArrowProcess"/>
    <dgm:cxn modelId="{67D698FF-D574-4CBB-B676-720E3EFFE798}" type="presParOf" srcId="{C833FDF8-C218-4E0A-B687-539FEBD0BD80}" destId="{12FE2026-8291-4128-85C2-137BE5FF4D18}" srcOrd="1" destOrd="0" presId="urn:microsoft.com/office/officeart/2009/layout/CircleArrowProcess"/>
    <dgm:cxn modelId="{F333A6E6-D14A-4A7A-8027-3A372A8FB464}" type="presParOf" srcId="{C833FDF8-C218-4E0A-B687-539FEBD0BD80}" destId="{CCD39667-5645-4B5B-B224-0B6165CBA687}" srcOrd="2" destOrd="0" presId="urn:microsoft.com/office/officeart/2009/layout/CircleArrowProcess"/>
    <dgm:cxn modelId="{BDD2BB7B-E6A0-4157-A320-B61081743471}" type="presParOf" srcId="{CCD39667-5645-4B5B-B224-0B6165CBA687}" destId="{09880B1B-34F3-47BC-9F2F-42B73E2665DD}" srcOrd="0" destOrd="0" presId="urn:microsoft.com/office/officeart/2009/layout/CircleArrowProcess"/>
    <dgm:cxn modelId="{F08DCAC6-33FE-4458-889C-A0BDEE6731E7}" type="presParOf" srcId="{C833FDF8-C218-4E0A-B687-539FEBD0BD80}" destId="{612FBF48-722D-48E7-AAD4-75694396A858}" srcOrd="3" destOrd="0" presId="urn:microsoft.com/office/officeart/2009/layout/CircleArrowProcess"/>
    <dgm:cxn modelId="{C5CB2A38-6DA7-468A-BA63-911229BB7987}" type="presParOf" srcId="{C833FDF8-C218-4E0A-B687-539FEBD0BD80}" destId="{F951D319-9271-4FE8-8B09-AED5B816B4E3}" srcOrd="4" destOrd="0" presId="urn:microsoft.com/office/officeart/2009/layout/CircleArrowProcess"/>
    <dgm:cxn modelId="{4B2F4C77-F706-472F-A7C1-1C53911275C3}" type="presParOf" srcId="{F951D319-9271-4FE8-8B09-AED5B816B4E3}" destId="{EF2930E2-CCA0-4378-B171-F9C9C060CAB2}" srcOrd="0" destOrd="0" presId="urn:microsoft.com/office/officeart/2009/layout/CircleArrowProcess"/>
    <dgm:cxn modelId="{EF5E724E-7A8C-4CED-BC28-5E3BF221F723}" type="presParOf" srcId="{C833FDF8-C218-4E0A-B687-539FEBD0BD80}" destId="{6EB5FDB8-901B-48A4-997D-8F265BD7158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AC1CF6-EA95-460F-9F3D-3BBD5C90B1D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312C5AE-BCA7-41FD-9546-11CEAA836ADA}">
      <dgm:prSet phldrT="[Texte]" custT="1"/>
      <dgm:spPr/>
      <dgm:t>
        <a:bodyPr/>
        <a:lstStyle/>
        <a:p>
          <a:r>
            <a:rPr lang="fr-FR" sz="1200" dirty="0" smtClean="0">
              <a:latin typeface="Marianne" panose="02000000000000000000" pitchFamily="50" charset="0"/>
            </a:rPr>
            <a:t>Mesure qui se </a:t>
          </a:r>
          <a:br>
            <a:rPr lang="fr-FR" sz="1200" dirty="0" smtClean="0">
              <a:latin typeface="Marianne" panose="02000000000000000000" pitchFamily="50" charset="0"/>
            </a:rPr>
          </a:br>
          <a:r>
            <a:rPr lang="fr-FR" sz="1200" b="1" dirty="0" smtClean="0">
              <a:latin typeface="Marianne" panose="02000000000000000000" pitchFamily="50" charset="0"/>
            </a:rPr>
            <a:t>cumulera</a:t>
          </a:r>
          <a:r>
            <a:rPr lang="fr-FR" sz="1200" dirty="0" smtClean="0">
              <a:latin typeface="Marianne" panose="02000000000000000000" pitchFamily="50" charset="0"/>
            </a:rPr>
            <a:t> avec la revalorisation de</a:t>
          </a:r>
          <a:br>
            <a:rPr lang="fr-FR" sz="1200" dirty="0" smtClean="0">
              <a:latin typeface="Marianne" panose="02000000000000000000" pitchFamily="50" charset="0"/>
            </a:rPr>
          </a:br>
          <a:r>
            <a:rPr lang="fr-FR" sz="1200" dirty="0" smtClean="0">
              <a:latin typeface="Marianne" panose="02000000000000000000" pitchFamily="50" charset="0"/>
            </a:rPr>
            <a:t>la grille</a:t>
          </a:r>
          <a:endParaRPr lang="fr-FR" sz="1200" dirty="0">
            <a:latin typeface="Marianne" panose="02000000000000000000" pitchFamily="50" charset="0"/>
          </a:endParaRPr>
        </a:p>
      </dgm:t>
    </dgm:pt>
    <dgm:pt modelId="{8858374C-67D2-4D7B-A549-951F96D12C05}" type="sibTrans" cxnId="{2E7D1701-7C51-4CEA-9CB2-F1B31C3C18A6}">
      <dgm:prSet/>
      <dgm:spPr/>
      <dgm:t>
        <a:bodyPr/>
        <a:lstStyle/>
        <a:p>
          <a:endParaRPr lang="fr-FR"/>
        </a:p>
      </dgm:t>
    </dgm:pt>
    <dgm:pt modelId="{0F54D652-EBCF-4280-BAE9-E3D12B1F094D}" type="parTrans" cxnId="{2E7D1701-7C51-4CEA-9CB2-F1B31C3C18A6}">
      <dgm:prSet/>
      <dgm:spPr/>
      <dgm:t>
        <a:bodyPr/>
        <a:lstStyle/>
        <a:p>
          <a:endParaRPr lang="fr-FR"/>
        </a:p>
      </dgm:t>
    </dgm:pt>
    <dgm:pt modelId="{06DE2843-75E4-48D2-9097-64FF1EE8CB51}">
      <dgm:prSet phldrT="[Texte]" custT="1"/>
      <dgm:spPr/>
      <dgm:t>
        <a:bodyPr/>
        <a:lstStyle/>
        <a:p>
          <a:r>
            <a:rPr lang="fr-FR" sz="1100" b="1" dirty="0" smtClean="0">
              <a:latin typeface="Marianne" panose="02000000000000000000" pitchFamily="50" charset="0"/>
            </a:rPr>
            <a:t>Effet paye immédiat </a:t>
          </a:r>
          <a:r>
            <a:rPr lang="fr-FR" sz="1100" dirty="0" smtClean="0">
              <a:latin typeface="Marianne" panose="02000000000000000000" pitchFamily="50" charset="0"/>
            </a:rPr>
            <a:t>pour</a:t>
          </a:r>
          <a:br>
            <a:rPr lang="fr-FR" sz="1100" dirty="0" smtClean="0">
              <a:latin typeface="Marianne" panose="02000000000000000000" pitchFamily="50" charset="0"/>
            </a:rPr>
          </a:br>
          <a:r>
            <a:rPr lang="fr-FR" sz="1100" dirty="0" smtClean="0">
              <a:latin typeface="Marianne" panose="02000000000000000000" pitchFamily="50" charset="0"/>
            </a:rPr>
            <a:t>les agents à moins d’un an d’un avancement d’échelon</a:t>
          </a:r>
          <a:endParaRPr lang="fr-FR" sz="1100" dirty="0">
            <a:latin typeface="Marianne" panose="02000000000000000000" pitchFamily="50" charset="0"/>
          </a:endParaRPr>
        </a:p>
      </dgm:t>
    </dgm:pt>
    <dgm:pt modelId="{A16CEEC4-1F76-452D-8D17-20418E13439B}" type="sibTrans" cxnId="{7D5C6E40-8EA0-4953-BF90-5EBCFAE557A0}">
      <dgm:prSet/>
      <dgm:spPr/>
      <dgm:t>
        <a:bodyPr/>
        <a:lstStyle/>
        <a:p>
          <a:endParaRPr lang="fr-FR"/>
        </a:p>
      </dgm:t>
    </dgm:pt>
    <dgm:pt modelId="{CCC77D1F-663D-47ED-B584-29DDA0655FF1}" type="parTrans" cxnId="{7D5C6E40-8EA0-4953-BF90-5EBCFAE557A0}">
      <dgm:prSet/>
      <dgm:spPr/>
      <dgm:t>
        <a:bodyPr/>
        <a:lstStyle/>
        <a:p>
          <a:endParaRPr lang="fr-FR"/>
        </a:p>
      </dgm:t>
    </dgm:pt>
    <dgm:pt modelId="{819DD111-12ED-4AC0-92D6-5A0B77362E16}">
      <dgm:prSet phldrT="[Texte]" custT="1"/>
      <dgm:spPr/>
      <dgm:t>
        <a:bodyPr/>
        <a:lstStyle/>
        <a:p>
          <a:r>
            <a:rPr lang="fr-FR" sz="1200" dirty="0" smtClean="0">
              <a:latin typeface="Marianne" panose="02000000000000000000" pitchFamily="50" charset="0"/>
            </a:rPr>
            <a:t>Mesure </a:t>
          </a:r>
          <a:r>
            <a:rPr lang="fr-FR" sz="1200" b="1" dirty="0" smtClean="0">
              <a:latin typeface="Marianne" panose="02000000000000000000" pitchFamily="50" charset="0"/>
            </a:rPr>
            <a:t>universelle et exceptionnelle </a:t>
          </a:r>
          <a:r>
            <a:rPr lang="fr-FR" sz="1200" dirty="0" smtClean="0">
              <a:latin typeface="Marianne" panose="02000000000000000000" pitchFamily="50" charset="0"/>
            </a:rPr>
            <a:t>d’accélération de la carrière </a:t>
          </a:r>
          <a:endParaRPr lang="fr-FR" sz="1200" dirty="0">
            <a:latin typeface="Marianne" panose="02000000000000000000" pitchFamily="50" charset="0"/>
          </a:endParaRPr>
        </a:p>
      </dgm:t>
    </dgm:pt>
    <dgm:pt modelId="{40C86310-896A-4EAE-B56A-38CB5D794381}" type="sibTrans" cxnId="{8495A984-2140-4C35-8C05-47E3C4CC1FE9}">
      <dgm:prSet/>
      <dgm:spPr/>
      <dgm:t>
        <a:bodyPr/>
        <a:lstStyle/>
        <a:p>
          <a:endParaRPr lang="fr-FR"/>
        </a:p>
      </dgm:t>
    </dgm:pt>
    <dgm:pt modelId="{356910EA-FCA2-4604-B0CE-496916574478}" type="parTrans" cxnId="{8495A984-2140-4C35-8C05-47E3C4CC1FE9}">
      <dgm:prSet/>
      <dgm:spPr/>
      <dgm:t>
        <a:bodyPr/>
        <a:lstStyle/>
        <a:p>
          <a:endParaRPr lang="fr-FR"/>
        </a:p>
      </dgm:t>
    </dgm:pt>
    <dgm:pt modelId="{C833FDF8-C218-4E0A-B687-539FEBD0BD80}" type="pres">
      <dgm:prSet presAssocID="{45AC1CF6-EA95-460F-9F3D-3BBD5C90B1D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5FAF50C0-EC01-4D33-A691-C8B586A83CCB}" type="pres">
      <dgm:prSet presAssocID="{819DD111-12ED-4AC0-92D6-5A0B77362E16}" presName="Accent1" presStyleCnt="0"/>
      <dgm:spPr/>
    </dgm:pt>
    <dgm:pt modelId="{9DD92C20-3112-4F08-904B-C980ED9E35B4}" type="pres">
      <dgm:prSet presAssocID="{819DD111-12ED-4AC0-92D6-5A0B77362E16}" presName="Accent" presStyleLbl="node1" presStyleIdx="0" presStyleCnt="3" custScaleX="69604" custScaleY="69578" custLinFactNeighborX="-46835" custLinFactNeighborY="-249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12FE2026-8291-4128-85C2-137BE5FF4D18}" type="pres">
      <dgm:prSet presAssocID="{819DD111-12ED-4AC0-92D6-5A0B77362E16}" presName="Parent1" presStyleLbl="revTx" presStyleIdx="0" presStyleCnt="3" custLinFactNeighborX="-74549" custLinFactNeighborY="-8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D39667-5645-4B5B-B224-0B6165CBA687}" type="pres">
      <dgm:prSet presAssocID="{06DE2843-75E4-48D2-9097-64FF1EE8CB51}" presName="Accent2" presStyleCnt="0"/>
      <dgm:spPr/>
    </dgm:pt>
    <dgm:pt modelId="{09880B1B-34F3-47BC-9F2F-42B73E2665DD}" type="pres">
      <dgm:prSet presAssocID="{06DE2843-75E4-48D2-9097-64FF1EE8CB51}" presName="Accent" presStyleLbl="node1" presStyleIdx="1" presStyleCnt="3" custScaleX="74752" custScaleY="84790" custLinFactNeighborX="-58887" custLinFactNeighborY="-9471"/>
      <dgm:spPr>
        <a:solidFill>
          <a:schemeClr val="accent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612FBF48-722D-48E7-AAD4-75694396A858}" type="pres">
      <dgm:prSet presAssocID="{06DE2843-75E4-48D2-9097-64FF1EE8CB51}" presName="Parent2" presStyleLbl="revTx" presStyleIdx="1" presStyleCnt="3" custLinFactNeighborX="-90533" custLinFactNeighborY="-330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51D319-9271-4FE8-8B09-AED5B816B4E3}" type="pres">
      <dgm:prSet presAssocID="{C312C5AE-BCA7-41FD-9546-11CEAA836ADA}" presName="Accent3" presStyleCnt="0"/>
      <dgm:spPr/>
    </dgm:pt>
    <dgm:pt modelId="{EF2930E2-CCA0-4378-B171-F9C9C060CAB2}" type="pres">
      <dgm:prSet presAssocID="{C312C5AE-BCA7-41FD-9546-11CEAA836ADA}" presName="Accent" presStyleLbl="node1" presStyleIdx="2" presStyleCnt="3" custScaleX="93415" custScaleY="80330" custLinFactX="-1277" custLinFactNeighborX="-100000" custLinFactNeighborY="8274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6EB5FDB8-901B-48A4-997D-8F265BD7158F}" type="pres">
      <dgm:prSet presAssocID="{C312C5AE-BCA7-41FD-9546-11CEAA836ADA}" presName="Parent3" presStyleLbl="revTx" presStyleIdx="2" presStyleCnt="3" custScaleX="121607" custLinFactX="-56998" custLinFactNeighborX="-100000" custLinFactNeighborY="135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18830D1-E271-4F88-809C-CC155A300136}" type="presOf" srcId="{C312C5AE-BCA7-41FD-9546-11CEAA836ADA}" destId="{6EB5FDB8-901B-48A4-997D-8F265BD7158F}" srcOrd="0" destOrd="0" presId="urn:microsoft.com/office/officeart/2009/layout/CircleArrowProcess"/>
    <dgm:cxn modelId="{06D4EBFE-B03E-4818-A01B-F1223B1DF302}" type="presOf" srcId="{819DD111-12ED-4AC0-92D6-5A0B77362E16}" destId="{12FE2026-8291-4128-85C2-137BE5FF4D18}" srcOrd="0" destOrd="0" presId="urn:microsoft.com/office/officeart/2009/layout/CircleArrowProcess"/>
    <dgm:cxn modelId="{4F000F9E-5CCC-4DF6-A068-6C3C3CA33EF7}" type="presOf" srcId="{06DE2843-75E4-48D2-9097-64FF1EE8CB51}" destId="{612FBF48-722D-48E7-AAD4-75694396A858}" srcOrd="0" destOrd="0" presId="urn:microsoft.com/office/officeart/2009/layout/CircleArrowProcess"/>
    <dgm:cxn modelId="{E4CF439B-798B-43D9-8878-A78094542B43}" type="presOf" srcId="{45AC1CF6-EA95-460F-9F3D-3BBD5C90B1DE}" destId="{C833FDF8-C218-4E0A-B687-539FEBD0BD80}" srcOrd="0" destOrd="0" presId="urn:microsoft.com/office/officeart/2009/layout/CircleArrowProcess"/>
    <dgm:cxn modelId="{2E7D1701-7C51-4CEA-9CB2-F1B31C3C18A6}" srcId="{45AC1CF6-EA95-460F-9F3D-3BBD5C90B1DE}" destId="{C312C5AE-BCA7-41FD-9546-11CEAA836ADA}" srcOrd="2" destOrd="0" parTransId="{0F54D652-EBCF-4280-BAE9-E3D12B1F094D}" sibTransId="{8858374C-67D2-4D7B-A549-951F96D12C05}"/>
    <dgm:cxn modelId="{7D5C6E40-8EA0-4953-BF90-5EBCFAE557A0}" srcId="{45AC1CF6-EA95-460F-9F3D-3BBD5C90B1DE}" destId="{06DE2843-75E4-48D2-9097-64FF1EE8CB51}" srcOrd="1" destOrd="0" parTransId="{CCC77D1F-663D-47ED-B584-29DDA0655FF1}" sibTransId="{A16CEEC4-1F76-452D-8D17-20418E13439B}"/>
    <dgm:cxn modelId="{8495A984-2140-4C35-8C05-47E3C4CC1FE9}" srcId="{45AC1CF6-EA95-460F-9F3D-3BBD5C90B1DE}" destId="{819DD111-12ED-4AC0-92D6-5A0B77362E16}" srcOrd="0" destOrd="0" parTransId="{356910EA-FCA2-4604-B0CE-496916574478}" sibTransId="{40C86310-896A-4EAE-B56A-38CB5D794381}"/>
    <dgm:cxn modelId="{7323C42C-0B7C-42E8-BE00-E097CE16E861}" type="presParOf" srcId="{C833FDF8-C218-4E0A-B687-539FEBD0BD80}" destId="{5FAF50C0-EC01-4D33-A691-C8B586A83CCB}" srcOrd="0" destOrd="0" presId="urn:microsoft.com/office/officeart/2009/layout/CircleArrowProcess"/>
    <dgm:cxn modelId="{7B7BFA3D-01C9-491A-B7F2-C3AE87864F92}" type="presParOf" srcId="{5FAF50C0-EC01-4D33-A691-C8B586A83CCB}" destId="{9DD92C20-3112-4F08-904B-C980ED9E35B4}" srcOrd="0" destOrd="0" presId="urn:microsoft.com/office/officeart/2009/layout/CircleArrowProcess"/>
    <dgm:cxn modelId="{C45C07E1-D112-47C5-8EA6-9F67CD930E50}" type="presParOf" srcId="{C833FDF8-C218-4E0A-B687-539FEBD0BD80}" destId="{12FE2026-8291-4128-85C2-137BE5FF4D18}" srcOrd="1" destOrd="0" presId="urn:microsoft.com/office/officeart/2009/layout/CircleArrowProcess"/>
    <dgm:cxn modelId="{AFF18F06-5308-49C1-9A5E-BDCAB54A40D5}" type="presParOf" srcId="{C833FDF8-C218-4E0A-B687-539FEBD0BD80}" destId="{CCD39667-5645-4B5B-B224-0B6165CBA687}" srcOrd="2" destOrd="0" presId="urn:microsoft.com/office/officeart/2009/layout/CircleArrowProcess"/>
    <dgm:cxn modelId="{2C66F864-3839-4D2E-8BDF-E29EA04115AF}" type="presParOf" srcId="{CCD39667-5645-4B5B-B224-0B6165CBA687}" destId="{09880B1B-34F3-47BC-9F2F-42B73E2665DD}" srcOrd="0" destOrd="0" presId="urn:microsoft.com/office/officeart/2009/layout/CircleArrowProcess"/>
    <dgm:cxn modelId="{60078EAF-8D53-49A8-902D-159115CCFD80}" type="presParOf" srcId="{C833FDF8-C218-4E0A-B687-539FEBD0BD80}" destId="{612FBF48-722D-48E7-AAD4-75694396A858}" srcOrd="3" destOrd="0" presId="urn:microsoft.com/office/officeart/2009/layout/CircleArrowProcess"/>
    <dgm:cxn modelId="{C03BE88E-8047-4ECD-B1BC-4DB67D8144A4}" type="presParOf" srcId="{C833FDF8-C218-4E0A-B687-539FEBD0BD80}" destId="{F951D319-9271-4FE8-8B09-AED5B816B4E3}" srcOrd="4" destOrd="0" presId="urn:microsoft.com/office/officeart/2009/layout/CircleArrowProcess"/>
    <dgm:cxn modelId="{B6C12F21-A965-4CF2-8657-463537C2129F}" type="presParOf" srcId="{F951D319-9271-4FE8-8B09-AED5B816B4E3}" destId="{EF2930E2-CCA0-4378-B171-F9C9C060CAB2}" srcOrd="0" destOrd="0" presId="urn:microsoft.com/office/officeart/2009/layout/CircleArrowProcess"/>
    <dgm:cxn modelId="{D75C2176-8E9E-4C0B-8B7C-61530DF414FF}" type="presParOf" srcId="{C833FDF8-C218-4E0A-B687-539FEBD0BD80}" destId="{6EB5FDB8-901B-48A4-997D-8F265BD7158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089DFD-F846-491B-8E37-18F13624ACEB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DFA109DD-4633-4592-9BED-D8C9FF5DF31E}">
      <dgm:prSet phldrT="[Texte]"/>
      <dgm:spPr/>
      <dgm:t>
        <a:bodyPr/>
        <a:lstStyle/>
        <a:p>
          <a:r>
            <a:rPr lang="fr-FR" dirty="0" smtClean="0"/>
            <a:t>Un accompagnement de qualité</a:t>
          </a:r>
          <a:endParaRPr lang="fr-FR" dirty="0"/>
        </a:p>
      </dgm:t>
    </dgm:pt>
    <dgm:pt modelId="{FE106755-D44F-4E46-A537-191D776519AD}" type="parTrans" cxnId="{41A8E40E-14FD-446F-877B-390461BA8CCF}">
      <dgm:prSet/>
      <dgm:spPr/>
      <dgm:t>
        <a:bodyPr/>
        <a:lstStyle/>
        <a:p>
          <a:endParaRPr lang="fr-FR"/>
        </a:p>
      </dgm:t>
    </dgm:pt>
    <dgm:pt modelId="{ED79C22E-56AD-4154-BAAA-7F58CC600099}" type="sibTrans" cxnId="{41A8E40E-14FD-446F-877B-390461BA8CCF}">
      <dgm:prSet/>
      <dgm:spPr/>
      <dgm:t>
        <a:bodyPr/>
        <a:lstStyle/>
        <a:p>
          <a:endParaRPr lang="fr-FR"/>
        </a:p>
      </dgm:t>
    </dgm:pt>
    <dgm:pt modelId="{F7516215-0099-4D1F-B9DA-761127C340A6}">
      <dgm:prSet phldrT="[Texte]"/>
      <dgm:spPr/>
      <dgm:t>
        <a:bodyPr/>
        <a:lstStyle/>
        <a:p>
          <a:r>
            <a:rPr lang="fr-FR" dirty="0" smtClean="0"/>
            <a:t>Des maîtres mieux valorisés</a:t>
          </a:r>
          <a:endParaRPr lang="fr-FR" dirty="0"/>
        </a:p>
      </dgm:t>
    </dgm:pt>
    <dgm:pt modelId="{09461259-DF77-4124-AEF5-DDEB0D974D85}" type="parTrans" cxnId="{BECA4EA3-D680-4FBE-94CE-939CEB90F49B}">
      <dgm:prSet/>
      <dgm:spPr/>
      <dgm:t>
        <a:bodyPr/>
        <a:lstStyle/>
        <a:p>
          <a:endParaRPr lang="fr-FR"/>
        </a:p>
      </dgm:t>
    </dgm:pt>
    <dgm:pt modelId="{6DD35BB7-89F8-441B-99D7-22CF3DF7029B}" type="sibTrans" cxnId="{BECA4EA3-D680-4FBE-94CE-939CEB90F49B}">
      <dgm:prSet/>
      <dgm:spPr/>
      <dgm:t>
        <a:bodyPr/>
        <a:lstStyle/>
        <a:p>
          <a:endParaRPr lang="fr-FR"/>
        </a:p>
      </dgm:t>
    </dgm:pt>
    <dgm:pt modelId="{2A41C48F-3BA0-4AE8-AF48-CA385CC5BDE6}">
      <dgm:prSet phldrT="[Texte]"/>
      <dgm:spPr/>
      <dgm:t>
        <a:bodyPr/>
        <a:lstStyle/>
        <a:p>
          <a:r>
            <a:rPr lang="fr-FR" dirty="0" smtClean="0"/>
            <a:t>Plus d’apprentis</a:t>
          </a:r>
          <a:endParaRPr lang="fr-FR" dirty="0"/>
        </a:p>
      </dgm:t>
    </dgm:pt>
    <dgm:pt modelId="{82542F33-1CA8-4AD0-BA3D-6904CE108BD9}" type="parTrans" cxnId="{14A0B23B-B27B-4AAB-AF06-4ACF6CC02993}">
      <dgm:prSet/>
      <dgm:spPr/>
      <dgm:t>
        <a:bodyPr/>
        <a:lstStyle/>
        <a:p>
          <a:endParaRPr lang="fr-FR"/>
        </a:p>
      </dgm:t>
    </dgm:pt>
    <dgm:pt modelId="{B43948C2-7289-4DAD-9292-5FBAC0A82CB6}" type="sibTrans" cxnId="{14A0B23B-B27B-4AAB-AF06-4ACF6CC02993}">
      <dgm:prSet/>
      <dgm:spPr/>
      <dgm:t>
        <a:bodyPr/>
        <a:lstStyle/>
        <a:p>
          <a:endParaRPr lang="fr-FR"/>
        </a:p>
      </dgm:t>
    </dgm:pt>
    <dgm:pt modelId="{E62E2669-46A8-4FA9-8288-D43483C8A2A9}" type="pres">
      <dgm:prSet presAssocID="{3F089DFD-F846-491B-8E37-18F13624ACE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B7E6695-BF89-4995-98F7-1F64530ED124}" type="pres">
      <dgm:prSet presAssocID="{DFA109DD-4633-4592-9BED-D8C9FF5DF31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C4D572-2627-4040-A2DE-8B7A8C6E2E9E}" type="pres">
      <dgm:prSet presAssocID="{DFA109DD-4633-4592-9BED-D8C9FF5DF31E}" presName="gear1srcNode" presStyleLbl="node1" presStyleIdx="0" presStyleCnt="3"/>
      <dgm:spPr/>
      <dgm:t>
        <a:bodyPr/>
        <a:lstStyle/>
        <a:p>
          <a:endParaRPr lang="fr-FR"/>
        </a:p>
      </dgm:t>
    </dgm:pt>
    <dgm:pt modelId="{4144DA1A-B9F9-4DDF-83C3-B91955356F23}" type="pres">
      <dgm:prSet presAssocID="{DFA109DD-4633-4592-9BED-D8C9FF5DF31E}" presName="gear1dstNode" presStyleLbl="node1" presStyleIdx="0" presStyleCnt="3"/>
      <dgm:spPr/>
      <dgm:t>
        <a:bodyPr/>
        <a:lstStyle/>
        <a:p>
          <a:endParaRPr lang="fr-FR"/>
        </a:p>
      </dgm:t>
    </dgm:pt>
    <dgm:pt modelId="{C3AC1EBA-5885-4474-BB53-CC99FEFCDBEE}" type="pres">
      <dgm:prSet presAssocID="{F7516215-0099-4D1F-B9DA-761127C340A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E9C2AE-D39E-4C17-AEFE-A7E2BFCB1A8B}" type="pres">
      <dgm:prSet presAssocID="{F7516215-0099-4D1F-B9DA-761127C340A6}" presName="gear2srcNode" presStyleLbl="node1" presStyleIdx="1" presStyleCnt="3"/>
      <dgm:spPr/>
      <dgm:t>
        <a:bodyPr/>
        <a:lstStyle/>
        <a:p>
          <a:endParaRPr lang="fr-FR"/>
        </a:p>
      </dgm:t>
    </dgm:pt>
    <dgm:pt modelId="{02631F7D-8505-45CA-ABA5-C94CB049D6B1}" type="pres">
      <dgm:prSet presAssocID="{F7516215-0099-4D1F-B9DA-761127C340A6}" presName="gear2dstNode" presStyleLbl="node1" presStyleIdx="1" presStyleCnt="3"/>
      <dgm:spPr/>
      <dgm:t>
        <a:bodyPr/>
        <a:lstStyle/>
        <a:p>
          <a:endParaRPr lang="fr-FR"/>
        </a:p>
      </dgm:t>
    </dgm:pt>
    <dgm:pt modelId="{00FF3235-F573-4C5B-BCD2-30EA7F7C4798}" type="pres">
      <dgm:prSet presAssocID="{2A41C48F-3BA0-4AE8-AF48-CA385CC5BDE6}" presName="gear3" presStyleLbl="node1" presStyleIdx="2" presStyleCnt="3" custLinFactNeighborX="7000" custLinFactNeighborY="7699"/>
      <dgm:spPr/>
      <dgm:t>
        <a:bodyPr/>
        <a:lstStyle/>
        <a:p>
          <a:endParaRPr lang="fr-FR"/>
        </a:p>
      </dgm:t>
    </dgm:pt>
    <dgm:pt modelId="{F1FFD9BC-8AA5-453C-9416-A790DE70AAE3}" type="pres">
      <dgm:prSet presAssocID="{2A41C48F-3BA0-4AE8-AF48-CA385CC5BDE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D89DE9-72CD-4D5C-AE7C-629C081498F2}" type="pres">
      <dgm:prSet presAssocID="{2A41C48F-3BA0-4AE8-AF48-CA385CC5BDE6}" presName="gear3srcNode" presStyleLbl="node1" presStyleIdx="2" presStyleCnt="3"/>
      <dgm:spPr/>
      <dgm:t>
        <a:bodyPr/>
        <a:lstStyle/>
        <a:p>
          <a:endParaRPr lang="fr-FR"/>
        </a:p>
      </dgm:t>
    </dgm:pt>
    <dgm:pt modelId="{80B5172D-5637-4045-A44B-A40135FBB3CE}" type="pres">
      <dgm:prSet presAssocID="{2A41C48F-3BA0-4AE8-AF48-CA385CC5BDE6}" presName="gear3dstNode" presStyleLbl="node1" presStyleIdx="2" presStyleCnt="3"/>
      <dgm:spPr/>
      <dgm:t>
        <a:bodyPr/>
        <a:lstStyle/>
        <a:p>
          <a:endParaRPr lang="fr-FR"/>
        </a:p>
      </dgm:t>
    </dgm:pt>
    <dgm:pt modelId="{BB0E60D8-3737-4D12-BB26-7C244C6006B5}" type="pres">
      <dgm:prSet presAssocID="{ED79C22E-56AD-4154-BAAA-7F58CC600099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EB016194-64AF-460A-8D8C-D843A69552DF}" type="pres">
      <dgm:prSet presAssocID="{6DD35BB7-89F8-441B-99D7-22CF3DF7029B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66F37792-C8AA-4186-BDE5-81E3F6105C64}" type="pres">
      <dgm:prSet presAssocID="{B43948C2-7289-4DAD-9292-5FBAC0A82CB6}" presName="connector3" presStyleLbl="sibTrans2D1" presStyleIdx="2" presStyleCnt="3" custLinFactNeighborX="6390" custLinFactNeighborY="5482"/>
      <dgm:spPr/>
      <dgm:t>
        <a:bodyPr/>
        <a:lstStyle/>
        <a:p>
          <a:endParaRPr lang="fr-FR"/>
        </a:p>
      </dgm:t>
    </dgm:pt>
  </dgm:ptLst>
  <dgm:cxnLst>
    <dgm:cxn modelId="{5ABE09EC-6E88-486B-9312-FE0AC5D7762F}" type="presOf" srcId="{3F089DFD-F846-491B-8E37-18F13624ACEB}" destId="{E62E2669-46A8-4FA9-8288-D43483C8A2A9}" srcOrd="0" destOrd="0" presId="urn:microsoft.com/office/officeart/2005/8/layout/gear1"/>
    <dgm:cxn modelId="{D4FEE9F7-205C-47CC-A7FC-AD6CC6435EFA}" type="presOf" srcId="{DFA109DD-4633-4592-9BED-D8C9FF5DF31E}" destId="{1B7E6695-BF89-4995-98F7-1F64530ED124}" srcOrd="0" destOrd="0" presId="urn:microsoft.com/office/officeart/2005/8/layout/gear1"/>
    <dgm:cxn modelId="{F76456FA-77D8-46F7-9CEF-EEF047E81036}" type="presOf" srcId="{2A41C48F-3BA0-4AE8-AF48-CA385CC5BDE6}" destId="{80B5172D-5637-4045-A44B-A40135FBB3CE}" srcOrd="3" destOrd="0" presId="urn:microsoft.com/office/officeart/2005/8/layout/gear1"/>
    <dgm:cxn modelId="{B3A073A9-03B8-43B8-9AC1-62D3C95D4338}" type="presOf" srcId="{ED79C22E-56AD-4154-BAAA-7F58CC600099}" destId="{BB0E60D8-3737-4D12-BB26-7C244C6006B5}" srcOrd="0" destOrd="0" presId="urn:microsoft.com/office/officeart/2005/8/layout/gear1"/>
    <dgm:cxn modelId="{94EB7C46-B9E6-45ED-AB1D-7717BCDBE601}" type="presOf" srcId="{DFA109DD-4633-4592-9BED-D8C9FF5DF31E}" destId="{4144DA1A-B9F9-4DDF-83C3-B91955356F23}" srcOrd="2" destOrd="0" presId="urn:microsoft.com/office/officeart/2005/8/layout/gear1"/>
    <dgm:cxn modelId="{2BB22032-BB3A-4709-9774-48AFC2FE8A99}" type="presOf" srcId="{F7516215-0099-4D1F-B9DA-761127C340A6}" destId="{C3AC1EBA-5885-4474-BB53-CC99FEFCDBEE}" srcOrd="0" destOrd="0" presId="urn:microsoft.com/office/officeart/2005/8/layout/gear1"/>
    <dgm:cxn modelId="{14A0B23B-B27B-4AAB-AF06-4ACF6CC02993}" srcId="{3F089DFD-F846-491B-8E37-18F13624ACEB}" destId="{2A41C48F-3BA0-4AE8-AF48-CA385CC5BDE6}" srcOrd="2" destOrd="0" parTransId="{82542F33-1CA8-4AD0-BA3D-6904CE108BD9}" sibTransId="{B43948C2-7289-4DAD-9292-5FBAC0A82CB6}"/>
    <dgm:cxn modelId="{41A8E40E-14FD-446F-877B-390461BA8CCF}" srcId="{3F089DFD-F846-491B-8E37-18F13624ACEB}" destId="{DFA109DD-4633-4592-9BED-D8C9FF5DF31E}" srcOrd="0" destOrd="0" parTransId="{FE106755-D44F-4E46-A537-191D776519AD}" sibTransId="{ED79C22E-56AD-4154-BAAA-7F58CC600099}"/>
    <dgm:cxn modelId="{9306DC92-2DEF-455C-B42E-3EA24BEB519B}" type="presOf" srcId="{2A41C48F-3BA0-4AE8-AF48-CA385CC5BDE6}" destId="{00FF3235-F573-4C5B-BCD2-30EA7F7C4798}" srcOrd="0" destOrd="0" presId="urn:microsoft.com/office/officeart/2005/8/layout/gear1"/>
    <dgm:cxn modelId="{60FC3970-4FEA-45BC-93CA-081F47119C94}" type="presOf" srcId="{DFA109DD-4633-4592-9BED-D8C9FF5DF31E}" destId="{07C4D572-2627-4040-A2DE-8B7A8C6E2E9E}" srcOrd="1" destOrd="0" presId="urn:microsoft.com/office/officeart/2005/8/layout/gear1"/>
    <dgm:cxn modelId="{BECA4EA3-D680-4FBE-94CE-939CEB90F49B}" srcId="{3F089DFD-F846-491B-8E37-18F13624ACEB}" destId="{F7516215-0099-4D1F-B9DA-761127C340A6}" srcOrd="1" destOrd="0" parTransId="{09461259-DF77-4124-AEF5-DDEB0D974D85}" sibTransId="{6DD35BB7-89F8-441B-99D7-22CF3DF7029B}"/>
    <dgm:cxn modelId="{BD3AF852-6380-428D-9E9E-E4651378DA46}" type="presOf" srcId="{F7516215-0099-4D1F-B9DA-761127C340A6}" destId="{02631F7D-8505-45CA-ABA5-C94CB049D6B1}" srcOrd="2" destOrd="0" presId="urn:microsoft.com/office/officeart/2005/8/layout/gear1"/>
    <dgm:cxn modelId="{31F6C355-1674-4910-A4BF-5098EFBC5066}" type="presOf" srcId="{B43948C2-7289-4DAD-9292-5FBAC0A82CB6}" destId="{66F37792-C8AA-4186-BDE5-81E3F6105C64}" srcOrd="0" destOrd="0" presId="urn:microsoft.com/office/officeart/2005/8/layout/gear1"/>
    <dgm:cxn modelId="{27CAE019-E15E-42B1-BA5F-5D38DE68DC63}" type="presOf" srcId="{2A41C48F-3BA0-4AE8-AF48-CA385CC5BDE6}" destId="{B5D89DE9-72CD-4D5C-AE7C-629C081498F2}" srcOrd="2" destOrd="0" presId="urn:microsoft.com/office/officeart/2005/8/layout/gear1"/>
    <dgm:cxn modelId="{4C34FDD0-134B-467B-8264-899E1A54094B}" type="presOf" srcId="{2A41C48F-3BA0-4AE8-AF48-CA385CC5BDE6}" destId="{F1FFD9BC-8AA5-453C-9416-A790DE70AAE3}" srcOrd="1" destOrd="0" presId="urn:microsoft.com/office/officeart/2005/8/layout/gear1"/>
    <dgm:cxn modelId="{BCB23674-F028-42F2-BA27-45F6E8C61FAF}" type="presOf" srcId="{6DD35BB7-89F8-441B-99D7-22CF3DF7029B}" destId="{EB016194-64AF-460A-8D8C-D843A69552DF}" srcOrd="0" destOrd="0" presId="urn:microsoft.com/office/officeart/2005/8/layout/gear1"/>
    <dgm:cxn modelId="{4214183E-D654-4DBF-87B6-39C7A2A49CBB}" type="presOf" srcId="{F7516215-0099-4D1F-B9DA-761127C340A6}" destId="{4AE9C2AE-D39E-4C17-AEFE-A7E2BFCB1A8B}" srcOrd="1" destOrd="0" presId="urn:microsoft.com/office/officeart/2005/8/layout/gear1"/>
    <dgm:cxn modelId="{EAF05CC0-A896-4531-8D1F-0D2B15D314EB}" type="presParOf" srcId="{E62E2669-46A8-4FA9-8288-D43483C8A2A9}" destId="{1B7E6695-BF89-4995-98F7-1F64530ED124}" srcOrd="0" destOrd="0" presId="urn:microsoft.com/office/officeart/2005/8/layout/gear1"/>
    <dgm:cxn modelId="{1FB152FF-162D-4E61-A263-881FF5CADE9D}" type="presParOf" srcId="{E62E2669-46A8-4FA9-8288-D43483C8A2A9}" destId="{07C4D572-2627-4040-A2DE-8B7A8C6E2E9E}" srcOrd="1" destOrd="0" presId="urn:microsoft.com/office/officeart/2005/8/layout/gear1"/>
    <dgm:cxn modelId="{F45F226C-6CB3-478C-8BF7-7EB33DF2E8EE}" type="presParOf" srcId="{E62E2669-46A8-4FA9-8288-D43483C8A2A9}" destId="{4144DA1A-B9F9-4DDF-83C3-B91955356F23}" srcOrd="2" destOrd="0" presId="urn:microsoft.com/office/officeart/2005/8/layout/gear1"/>
    <dgm:cxn modelId="{0DFD8AC7-D71D-4FD4-BC12-AB314CE7D9FF}" type="presParOf" srcId="{E62E2669-46A8-4FA9-8288-D43483C8A2A9}" destId="{C3AC1EBA-5885-4474-BB53-CC99FEFCDBEE}" srcOrd="3" destOrd="0" presId="urn:microsoft.com/office/officeart/2005/8/layout/gear1"/>
    <dgm:cxn modelId="{C8CEB7B6-EAA2-4331-B717-A2FD43E7844A}" type="presParOf" srcId="{E62E2669-46A8-4FA9-8288-D43483C8A2A9}" destId="{4AE9C2AE-D39E-4C17-AEFE-A7E2BFCB1A8B}" srcOrd="4" destOrd="0" presId="urn:microsoft.com/office/officeart/2005/8/layout/gear1"/>
    <dgm:cxn modelId="{EB5137B7-387B-4208-8234-34C4E31F5D91}" type="presParOf" srcId="{E62E2669-46A8-4FA9-8288-D43483C8A2A9}" destId="{02631F7D-8505-45CA-ABA5-C94CB049D6B1}" srcOrd="5" destOrd="0" presId="urn:microsoft.com/office/officeart/2005/8/layout/gear1"/>
    <dgm:cxn modelId="{7151E165-9390-435C-B2F5-3B6B8051DE64}" type="presParOf" srcId="{E62E2669-46A8-4FA9-8288-D43483C8A2A9}" destId="{00FF3235-F573-4C5B-BCD2-30EA7F7C4798}" srcOrd="6" destOrd="0" presId="urn:microsoft.com/office/officeart/2005/8/layout/gear1"/>
    <dgm:cxn modelId="{9490DB7A-27E9-4F19-9FC4-4DFDB409C0C6}" type="presParOf" srcId="{E62E2669-46A8-4FA9-8288-D43483C8A2A9}" destId="{F1FFD9BC-8AA5-453C-9416-A790DE70AAE3}" srcOrd="7" destOrd="0" presId="urn:microsoft.com/office/officeart/2005/8/layout/gear1"/>
    <dgm:cxn modelId="{DFAD2856-8F65-4B8C-A460-917778EFBA4E}" type="presParOf" srcId="{E62E2669-46A8-4FA9-8288-D43483C8A2A9}" destId="{B5D89DE9-72CD-4D5C-AE7C-629C081498F2}" srcOrd="8" destOrd="0" presId="urn:microsoft.com/office/officeart/2005/8/layout/gear1"/>
    <dgm:cxn modelId="{944993A3-F82B-43B9-9BB2-55DA496DF3EF}" type="presParOf" srcId="{E62E2669-46A8-4FA9-8288-D43483C8A2A9}" destId="{80B5172D-5637-4045-A44B-A40135FBB3CE}" srcOrd="9" destOrd="0" presId="urn:microsoft.com/office/officeart/2005/8/layout/gear1"/>
    <dgm:cxn modelId="{BCFBF214-F0FF-4909-88EF-6D89744F5186}" type="presParOf" srcId="{E62E2669-46A8-4FA9-8288-D43483C8A2A9}" destId="{BB0E60D8-3737-4D12-BB26-7C244C6006B5}" srcOrd="10" destOrd="0" presId="urn:microsoft.com/office/officeart/2005/8/layout/gear1"/>
    <dgm:cxn modelId="{3CEDC3EE-1775-4E3F-A524-F394CF186E1F}" type="presParOf" srcId="{E62E2669-46A8-4FA9-8288-D43483C8A2A9}" destId="{EB016194-64AF-460A-8D8C-D843A69552DF}" srcOrd="11" destOrd="0" presId="urn:microsoft.com/office/officeart/2005/8/layout/gear1"/>
    <dgm:cxn modelId="{42687E6A-B348-40B1-B757-1884911CA924}" type="presParOf" srcId="{E62E2669-46A8-4FA9-8288-D43483C8A2A9}" destId="{66F37792-C8AA-4186-BDE5-81E3F6105C6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1AE8BF-57A7-4598-8EB8-CBBA08A118C5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9980CC8-7FA6-4E8B-A754-A019D942C708}">
      <dgm:prSet phldrT="[Texte]"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200" b="1" dirty="0" smtClean="0">
              <a:solidFill>
                <a:schemeClr val="tx1"/>
              </a:solidFill>
              <a:latin typeface="Marianne" panose="02000000000000000000" pitchFamily="50" charset="0"/>
            </a:rPr>
            <a:t>Contractuels</a:t>
          </a:r>
          <a:endParaRPr lang="fr-FR" sz="1200" b="1" dirty="0">
            <a:solidFill>
              <a:schemeClr val="tx1"/>
            </a:solidFill>
            <a:latin typeface="Marianne" panose="02000000000000000000" pitchFamily="50" charset="0"/>
          </a:endParaRPr>
        </a:p>
      </dgm:t>
    </dgm:pt>
    <dgm:pt modelId="{83EFA922-1F87-402E-A0AB-EEC4236D6905}" type="parTrans" cxnId="{16113BAA-3A59-4730-AD49-FB69C909E81D}">
      <dgm:prSet/>
      <dgm:spPr/>
      <dgm:t>
        <a:bodyPr/>
        <a:lstStyle/>
        <a:p>
          <a:endParaRPr lang="fr-FR"/>
        </a:p>
      </dgm:t>
    </dgm:pt>
    <dgm:pt modelId="{E46B7187-32A5-47B7-BCBA-A7BD22234B7E}" type="sibTrans" cxnId="{16113BAA-3A59-4730-AD49-FB69C909E81D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6BCE3C5E-F81F-44BC-BB9C-374DA1E84A04}">
      <dgm:prSet phldrT="[Texte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/>
          <a:r>
            <a:rPr lang="fr-FR" sz="1500" b="1" dirty="0" smtClean="0">
              <a:solidFill>
                <a:schemeClr val="tx1"/>
              </a:solidFill>
              <a:latin typeface="Marianne" panose="02000000000000000000" pitchFamily="50" charset="0"/>
            </a:rPr>
            <a:t>Egalité </a:t>
          </a:r>
          <a:r>
            <a:rPr lang="fr-FR" sz="1500" b="1" dirty="0" smtClean="0">
              <a:solidFill>
                <a:schemeClr val="tx1"/>
              </a:solidFill>
              <a:latin typeface="Marianne" panose="02000000000000000000" pitchFamily="50" charset="0"/>
            </a:rPr>
            <a:t>Pro.</a:t>
          </a:r>
          <a:endParaRPr lang="fr-FR" sz="1500" b="1" dirty="0">
            <a:solidFill>
              <a:schemeClr val="tx1"/>
            </a:solidFill>
            <a:latin typeface="Marianne" panose="02000000000000000000" pitchFamily="50" charset="0"/>
          </a:endParaRPr>
        </a:p>
      </dgm:t>
    </dgm:pt>
    <dgm:pt modelId="{94A5C871-9D8A-45E3-9BC4-819C421AE931}" type="parTrans" cxnId="{3C200EC7-4916-4963-AAB5-D9546794B272}">
      <dgm:prSet/>
      <dgm:spPr/>
      <dgm:t>
        <a:bodyPr/>
        <a:lstStyle/>
        <a:p>
          <a:endParaRPr lang="fr-FR"/>
        </a:p>
      </dgm:t>
    </dgm:pt>
    <dgm:pt modelId="{B8917EE1-ECFA-437B-8885-05529FA8F191}" type="sibTrans" cxnId="{3C200EC7-4916-4963-AAB5-D9546794B27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A482F325-C749-4A16-BEC3-C02D810F5767}">
      <dgm:prSet phldrT="[Texte]" custT="1"/>
      <dgm:spPr>
        <a:solidFill>
          <a:schemeClr val="accent2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400" b="1" dirty="0" smtClean="0">
              <a:solidFill>
                <a:schemeClr val="bg1"/>
              </a:solidFill>
              <a:effectLst/>
              <a:latin typeface="Marianne" panose="02000000000000000000" pitchFamily="50" charset="0"/>
            </a:rPr>
            <a:t>Attractivité</a:t>
          </a:r>
          <a:endParaRPr lang="fr-FR" sz="1400" b="1" dirty="0">
            <a:solidFill>
              <a:schemeClr val="bg1"/>
            </a:solidFill>
            <a:effectLst/>
            <a:latin typeface="Marianne" panose="02000000000000000000" pitchFamily="50" charset="0"/>
          </a:endParaRPr>
        </a:p>
      </dgm:t>
    </dgm:pt>
    <dgm:pt modelId="{F8B7C662-3EA9-4BAF-B4FA-A80DA8E95BF1}" type="parTrans" cxnId="{9EAD5070-0FA5-41E3-9C16-5532AA13DFBB}">
      <dgm:prSet/>
      <dgm:spPr/>
      <dgm:t>
        <a:bodyPr/>
        <a:lstStyle/>
        <a:p>
          <a:endParaRPr lang="fr-FR"/>
        </a:p>
      </dgm:t>
    </dgm:pt>
    <dgm:pt modelId="{094F24ED-B0B5-4090-9C49-76AE1E9C51EF}" type="sibTrans" cxnId="{9EAD5070-0FA5-41E3-9C16-5532AA13DFBB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E966C4D8-2FCD-453C-8176-505D75A99113}">
      <dgm:prSet phldrT="[Texte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600" b="1" dirty="0" smtClean="0">
              <a:solidFill>
                <a:schemeClr val="tx1"/>
              </a:solidFill>
              <a:latin typeface="Marianne" panose="02000000000000000000" pitchFamily="50" charset="0"/>
            </a:rPr>
            <a:t>Carrières</a:t>
          </a:r>
          <a:endParaRPr lang="fr-FR" sz="1600" b="1" dirty="0">
            <a:solidFill>
              <a:schemeClr val="tx1"/>
            </a:solidFill>
            <a:latin typeface="Marianne" panose="02000000000000000000" pitchFamily="50" charset="0"/>
          </a:endParaRPr>
        </a:p>
      </dgm:t>
    </dgm:pt>
    <dgm:pt modelId="{BD2D003F-FA92-4FB0-938C-A91A99FF4CDF}" type="parTrans" cxnId="{0E8CFE5F-456E-472E-A6BC-8D1E1AD3D4E3}">
      <dgm:prSet/>
      <dgm:spPr/>
      <dgm:t>
        <a:bodyPr/>
        <a:lstStyle/>
        <a:p>
          <a:endParaRPr lang="fr-FR"/>
        </a:p>
      </dgm:t>
    </dgm:pt>
    <dgm:pt modelId="{93A22AE7-59D2-4F64-9D0A-09680B16E889}" type="sibTrans" cxnId="{0E8CFE5F-456E-472E-A6BC-8D1E1AD3D4E3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E50DB964-7AA6-4974-BF78-F0590C31FBEB}">
      <dgm:prSet phldrT="[Texte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400" b="1" dirty="0" smtClean="0">
              <a:solidFill>
                <a:schemeClr val="bg1"/>
              </a:solidFill>
              <a:latin typeface="Marianne" panose="02000000000000000000" pitchFamily="50" charset="0"/>
            </a:rPr>
            <a:t>Promotion interne</a:t>
          </a:r>
          <a:endParaRPr lang="fr-FR" sz="1400" b="1" dirty="0">
            <a:solidFill>
              <a:schemeClr val="bg1"/>
            </a:solidFill>
            <a:latin typeface="Marianne" panose="02000000000000000000" pitchFamily="50" charset="0"/>
          </a:endParaRPr>
        </a:p>
      </dgm:t>
    </dgm:pt>
    <dgm:pt modelId="{FE2F5FE5-0674-46AD-94A8-2C89418518CF}" type="parTrans" cxnId="{BBE2248E-6C81-4B95-AFF3-3F8E0EE857D2}">
      <dgm:prSet/>
      <dgm:spPr/>
      <dgm:t>
        <a:bodyPr/>
        <a:lstStyle/>
        <a:p>
          <a:endParaRPr lang="fr-FR"/>
        </a:p>
      </dgm:t>
    </dgm:pt>
    <dgm:pt modelId="{FEAA8411-0A02-46F6-B70A-7681FFA57AD0}" type="sibTrans" cxnId="{BBE2248E-6C81-4B95-AFF3-3F8E0EE857D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B28B25F4-5BC8-4013-9321-3E420C672C08}" type="pres">
      <dgm:prSet presAssocID="{CF1AE8BF-57A7-4598-8EB8-CBBA08A118C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62C51186-6529-4CD4-A3FC-4D6485C468F9}" type="pres">
      <dgm:prSet presAssocID="{69980CC8-7FA6-4E8B-A754-A019D942C708}" presName="text1" presStyleCnt="0"/>
      <dgm:spPr/>
    </dgm:pt>
    <dgm:pt modelId="{01C9A2A0-D98C-4154-8003-BB5962283646}" type="pres">
      <dgm:prSet presAssocID="{69980CC8-7FA6-4E8B-A754-A019D942C708}" presName="textRepeatNode" presStyleLbl="alignNode1" presStyleIdx="0" presStyleCnt="5" custLinFactNeighborX="-561" custLinFactNeighborY="-3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ED6899-C250-4F0A-8732-56C6C9E1D422}" type="pres">
      <dgm:prSet presAssocID="{69980CC8-7FA6-4E8B-A754-A019D942C708}" presName="textaccent1" presStyleCnt="0"/>
      <dgm:spPr/>
    </dgm:pt>
    <dgm:pt modelId="{7C0C2A14-665D-42E2-B9A8-8418CDB7D4B6}" type="pres">
      <dgm:prSet presAssocID="{69980CC8-7FA6-4E8B-A754-A019D942C708}" presName="accentRepeatNode" presStyleLbl="solidAlignAcc1" presStyleIdx="0" presStyleCnt="10" custFlipVert="1" custScaleX="15139" custScaleY="29443" custLinFactX="1100000" custLinFactY="200000" custLinFactNeighborX="1158023" custLinFactNeighborY="244546"/>
      <dgm:spPr>
        <a:solidFill>
          <a:schemeClr val="bg1"/>
        </a:solidFill>
        <a:ln>
          <a:solidFill>
            <a:schemeClr val="bg1"/>
          </a:solidFill>
        </a:ln>
      </dgm:spPr>
    </dgm:pt>
    <dgm:pt modelId="{96C0724C-6D4F-426E-B0EA-6141D1013D35}" type="pres">
      <dgm:prSet presAssocID="{E46B7187-32A5-47B7-BCBA-A7BD22234B7E}" presName="image1" presStyleCnt="0"/>
      <dgm:spPr/>
    </dgm:pt>
    <dgm:pt modelId="{0A33AF6A-62EF-4BC8-A306-448420944983}" type="pres">
      <dgm:prSet presAssocID="{E46B7187-32A5-47B7-BCBA-A7BD22234B7E}" presName="imageRepeatNode" presStyleLbl="alignAcc1" presStyleIdx="0" presStyleCnt="5" custFlipVert="1" custScaleX="15139" custScaleY="29443" custLinFactX="126557" custLinFactY="3860" custLinFactNeighborX="200000" custLinFactNeighborY="100000"/>
      <dgm:spPr/>
      <dgm:t>
        <a:bodyPr/>
        <a:lstStyle/>
        <a:p>
          <a:endParaRPr lang="fr-FR"/>
        </a:p>
      </dgm:t>
    </dgm:pt>
    <dgm:pt modelId="{13C30094-AB48-463C-B0DB-61D0810372C9}" type="pres">
      <dgm:prSet presAssocID="{E46B7187-32A5-47B7-BCBA-A7BD22234B7E}" presName="imageaccent1" presStyleCnt="0"/>
      <dgm:spPr/>
    </dgm:pt>
    <dgm:pt modelId="{ECD59F4C-9CAE-4B75-A4EE-D4E24C3E92B5}" type="pres">
      <dgm:prSet presAssocID="{E46B7187-32A5-47B7-BCBA-A7BD22234B7E}" presName="accentRepeatNode" presStyleLbl="solidAlignAcc1" presStyleIdx="1" presStyleCnt="10" custFlipVert="1" custScaleX="15139" custScaleY="29443" custLinFactX="1065247" custLinFactY="300000" custLinFactNeighborX="1100000" custLinFactNeighborY="357954"/>
      <dgm:spPr>
        <a:solidFill>
          <a:schemeClr val="bg1"/>
        </a:solidFill>
        <a:ln>
          <a:solidFill>
            <a:schemeClr val="bg1"/>
          </a:solidFill>
        </a:ln>
      </dgm:spPr>
    </dgm:pt>
    <dgm:pt modelId="{FEAD6194-8751-4BE0-B818-85F5A74893E6}" type="pres">
      <dgm:prSet presAssocID="{6BCE3C5E-F81F-44BC-BB9C-374DA1E84A04}" presName="text2" presStyleCnt="0"/>
      <dgm:spPr/>
    </dgm:pt>
    <dgm:pt modelId="{B27673AD-B9C2-49A2-BDB1-1FB1E8505DF0}" type="pres">
      <dgm:prSet presAssocID="{6BCE3C5E-F81F-44BC-BB9C-374DA1E84A04}" presName="textRepeatNode" presStyleLbl="alignNode1" presStyleIdx="1" presStyleCnt="5" custScaleX="106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52127C-E678-41D9-82BB-E220BDF38E2D}" type="pres">
      <dgm:prSet presAssocID="{6BCE3C5E-F81F-44BC-BB9C-374DA1E84A04}" presName="textaccent2" presStyleCnt="0"/>
      <dgm:spPr/>
    </dgm:pt>
    <dgm:pt modelId="{E2D73736-AC2C-416B-AF67-558C52A5DB45}" type="pres">
      <dgm:prSet presAssocID="{6BCE3C5E-F81F-44BC-BB9C-374DA1E84A04}" presName="accentRepeatNode" presStyleLbl="solidAlignAcc1" presStyleIdx="2" presStyleCnt="10" custFlipVert="1" custScaleX="15139" custScaleY="29443" custLinFactX="364899" custLinFactY="300000" custLinFactNeighborX="400000" custLinFactNeighborY="312500"/>
      <dgm:spPr>
        <a:solidFill>
          <a:schemeClr val="bg1"/>
        </a:solidFill>
        <a:ln>
          <a:solidFill>
            <a:schemeClr val="bg1"/>
          </a:solidFill>
        </a:ln>
      </dgm:spPr>
    </dgm:pt>
    <dgm:pt modelId="{C87F481D-DC06-4903-BCE9-15AC8C493582}" type="pres">
      <dgm:prSet presAssocID="{B8917EE1-ECFA-437B-8885-05529FA8F191}" presName="image2" presStyleCnt="0"/>
      <dgm:spPr/>
    </dgm:pt>
    <dgm:pt modelId="{02D0F7E0-4801-4B3C-9076-88378A102353}" type="pres">
      <dgm:prSet presAssocID="{B8917EE1-ECFA-437B-8885-05529FA8F191}" presName="imageRepeatNode" presStyleLbl="alignAcc1" presStyleIdx="1" presStyleCnt="5" custFlipVert="1" custScaleX="15139" custScaleY="29443" custLinFactNeighborX="61751" custLinFactNeighborY="61211"/>
      <dgm:spPr/>
      <dgm:t>
        <a:bodyPr/>
        <a:lstStyle/>
        <a:p>
          <a:endParaRPr lang="fr-FR"/>
        </a:p>
      </dgm:t>
    </dgm:pt>
    <dgm:pt modelId="{202F9785-FFD1-4DF2-84B4-BDE3F681B302}" type="pres">
      <dgm:prSet presAssocID="{B8917EE1-ECFA-437B-8885-05529FA8F191}" presName="imageaccent2" presStyleCnt="0"/>
      <dgm:spPr/>
    </dgm:pt>
    <dgm:pt modelId="{7A7750AD-2EAE-4027-A437-1A0DB7290AE9}" type="pres">
      <dgm:prSet presAssocID="{B8917EE1-ECFA-437B-8885-05529FA8F191}" presName="accentRepeatNode" presStyleLbl="solidAlignAcc1" presStyleIdx="3" presStyleCnt="10" custFlipVert="1" custScaleX="15139" custScaleY="29443" custLinFactX="375372" custLinFactY="200000" custLinFactNeighborX="400000" custLinFactNeighborY="233911"/>
      <dgm:spPr>
        <a:solidFill>
          <a:schemeClr val="bg1"/>
        </a:solidFill>
        <a:ln>
          <a:solidFill>
            <a:schemeClr val="bg1"/>
          </a:solidFill>
        </a:ln>
      </dgm:spPr>
    </dgm:pt>
    <dgm:pt modelId="{5220ACE2-86CA-419C-9583-7F2D8F1987D2}" type="pres">
      <dgm:prSet presAssocID="{A482F325-C749-4A16-BEC3-C02D810F5767}" presName="text3" presStyleCnt="0"/>
      <dgm:spPr/>
    </dgm:pt>
    <dgm:pt modelId="{1A45B366-DCA6-45E1-8361-DC477C1B26C7}" type="pres">
      <dgm:prSet presAssocID="{A482F325-C749-4A16-BEC3-C02D810F5767}" presName="textRepeatNode" presStyleLbl="alignNode1" presStyleIdx="2" presStyleCnt="5" custScaleY="991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A95E78-8A30-4319-AD07-7FBA563DD1D9}" type="pres">
      <dgm:prSet presAssocID="{A482F325-C749-4A16-BEC3-C02D810F5767}" presName="textaccent3" presStyleCnt="0"/>
      <dgm:spPr/>
    </dgm:pt>
    <dgm:pt modelId="{5910BA8A-27D8-48A1-ADAC-CBAE10DEFA8A}" type="pres">
      <dgm:prSet presAssocID="{A482F325-C749-4A16-BEC3-C02D810F5767}" presName="accentRepeatNode" presStyleLbl="solidAlignAcc1" presStyleIdx="4" presStyleCnt="10" custFlipVert="1" custScaleX="15139" custScaleY="29443" custLinFactX="700000" custLinFactY="900000" custLinFactNeighborX="763167" custLinFactNeighborY="954318"/>
      <dgm:spPr>
        <a:solidFill>
          <a:schemeClr val="bg1"/>
        </a:solidFill>
        <a:ln>
          <a:solidFill>
            <a:schemeClr val="bg1"/>
          </a:solidFill>
        </a:ln>
      </dgm:spPr>
    </dgm:pt>
    <dgm:pt modelId="{E84DC370-FFDE-4D32-807B-560ADFB55D3D}" type="pres">
      <dgm:prSet presAssocID="{094F24ED-B0B5-4090-9C49-76AE1E9C51EF}" presName="image3" presStyleCnt="0"/>
      <dgm:spPr/>
    </dgm:pt>
    <dgm:pt modelId="{7D4AB217-8E20-4282-818C-809B7D4550D1}" type="pres">
      <dgm:prSet presAssocID="{094F24ED-B0B5-4090-9C49-76AE1E9C51EF}" presName="imageRepeatNode" presStyleLbl="alignAcc1" presStyleIdx="2" presStyleCnt="5" custFlipVert="1" custScaleX="15139" custScaleY="29443" custLinFactX="64402" custLinFactY="100000" custLinFactNeighborX="100000" custLinFactNeighborY="105313"/>
      <dgm:spPr/>
      <dgm:t>
        <a:bodyPr/>
        <a:lstStyle/>
        <a:p>
          <a:endParaRPr lang="fr-FR"/>
        </a:p>
      </dgm:t>
    </dgm:pt>
    <dgm:pt modelId="{FCDEEC0C-69FD-4EC7-B99B-B086C9E646CC}" type="pres">
      <dgm:prSet presAssocID="{094F24ED-B0B5-4090-9C49-76AE1E9C51EF}" presName="imageaccent3" presStyleCnt="0"/>
      <dgm:spPr/>
    </dgm:pt>
    <dgm:pt modelId="{EFD1E2C8-C541-455A-9001-748C628009B5}" type="pres">
      <dgm:prSet presAssocID="{094F24ED-B0B5-4090-9C49-76AE1E9C51EF}" presName="accentRepeatNode" presStyleLbl="solidAlignAcc1" presStyleIdx="5" presStyleCnt="10" custFlipVert="1" custScaleX="15139" custScaleY="29443" custLinFactX="633819" custLinFactY="900000" custLinFactNeighborX="700000" custLinFactNeighborY="966819"/>
      <dgm:spPr>
        <a:solidFill>
          <a:schemeClr val="bg1"/>
        </a:solidFill>
        <a:ln>
          <a:solidFill>
            <a:schemeClr val="bg1"/>
          </a:solidFill>
        </a:ln>
      </dgm:spPr>
    </dgm:pt>
    <dgm:pt modelId="{8F1639AD-435F-4C7B-A561-9CED4AB713A5}" type="pres">
      <dgm:prSet presAssocID="{E966C4D8-2FCD-453C-8176-505D75A99113}" presName="text4" presStyleCnt="0"/>
      <dgm:spPr/>
    </dgm:pt>
    <dgm:pt modelId="{364C78C9-D179-4A70-B165-794218673FB9}" type="pres">
      <dgm:prSet presAssocID="{E966C4D8-2FCD-453C-8176-505D75A99113}" presName="textRepeatNode" presStyleLbl="alignNode1" presStyleIdx="3" presStyleCnt="5" custLinFactNeighborX="-86635" custLinFactNeighborY="-52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285227-7926-4516-9496-7C4B3D233D48}" type="pres">
      <dgm:prSet presAssocID="{E966C4D8-2FCD-453C-8176-505D75A99113}" presName="textaccent4" presStyleCnt="0"/>
      <dgm:spPr/>
    </dgm:pt>
    <dgm:pt modelId="{C4FA10F7-0B07-47D4-A599-2E2A723D7F33}" type="pres">
      <dgm:prSet presAssocID="{E966C4D8-2FCD-453C-8176-505D75A99113}" presName="accentRepeatNode" presStyleLbl="solidAlignAcc1" presStyleIdx="6" presStyleCnt="10" custFlipVert="1" custScaleX="15139" custScaleY="29443" custLinFactY="500000" custLinFactNeighborX="-3849" custLinFactNeighborY="594338"/>
      <dgm:spPr>
        <a:solidFill>
          <a:schemeClr val="bg1"/>
        </a:solidFill>
        <a:ln>
          <a:solidFill>
            <a:schemeClr val="bg1"/>
          </a:solidFill>
        </a:ln>
      </dgm:spPr>
    </dgm:pt>
    <dgm:pt modelId="{94E1AC2B-D4AB-41E5-8433-2A144F7B7180}" type="pres">
      <dgm:prSet presAssocID="{93A22AE7-59D2-4F64-9D0A-09680B16E889}" presName="image4" presStyleCnt="0"/>
      <dgm:spPr/>
    </dgm:pt>
    <dgm:pt modelId="{A42A3290-65BF-4AD6-B3A8-A27E6C21D0E1}" type="pres">
      <dgm:prSet presAssocID="{93A22AE7-59D2-4F64-9D0A-09680B16E889}" presName="imageRepeatNode" presStyleLbl="alignAcc1" presStyleIdx="3" presStyleCnt="5" custFlipVert="1" custScaleX="15139" custScaleY="29443" custLinFactNeighborX="-35955" custLinFactNeighborY="89885"/>
      <dgm:spPr/>
      <dgm:t>
        <a:bodyPr/>
        <a:lstStyle/>
        <a:p>
          <a:endParaRPr lang="fr-FR"/>
        </a:p>
      </dgm:t>
    </dgm:pt>
    <dgm:pt modelId="{7985276B-5F79-416C-A801-DCA729E03AFE}" type="pres">
      <dgm:prSet presAssocID="{93A22AE7-59D2-4F64-9D0A-09680B16E889}" presName="imageaccent4" presStyleCnt="0"/>
      <dgm:spPr/>
    </dgm:pt>
    <dgm:pt modelId="{3E42B340-7548-4D3A-8FD1-7F5022150361}" type="pres">
      <dgm:prSet presAssocID="{93A22AE7-59D2-4F64-9D0A-09680B16E889}" presName="accentRepeatNode" presStyleLbl="solidAlignAcc1" presStyleIdx="7" presStyleCnt="10" custFlipVert="1" custScaleX="15139" custScaleY="29443" custLinFactX="-108232" custLinFactY="367493" custLinFactNeighborX="-200000" custLinFactNeighborY="400000"/>
      <dgm:spPr>
        <a:solidFill>
          <a:schemeClr val="bg1"/>
        </a:solidFill>
        <a:ln>
          <a:solidFill>
            <a:schemeClr val="bg1"/>
          </a:solidFill>
        </a:ln>
      </dgm:spPr>
    </dgm:pt>
    <dgm:pt modelId="{BECBE623-9026-4C74-8C2A-0AB1519FE7F2}" type="pres">
      <dgm:prSet presAssocID="{E50DB964-7AA6-4974-BF78-F0590C31FBEB}" presName="text5" presStyleCnt="0"/>
      <dgm:spPr/>
    </dgm:pt>
    <dgm:pt modelId="{77A739B6-73CC-459C-A214-5D0EE15C8C42}" type="pres">
      <dgm:prSet presAssocID="{E50DB964-7AA6-4974-BF78-F0590C31FBEB}" presName="textRepeatNode" presStyleLbl="alignNode1" presStyleIdx="4" presStyleCnt="5" custLinFactNeighborX="-85794" custLinFactNeighborY="565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34C2A7-53CE-4997-83A7-8D02689D5A71}" type="pres">
      <dgm:prSet presAssocID="{E50DB964-7AA6-4974-BF78-F0590C31FBEB}" presName="textaccent5" presStyleCnt="0"/>
      <dgm:spPr/>
    </dgm:pt>
    <dgm:pt modelId="{2E4CBDE6-DB10-42CE-B385-73FFDB308888}" type="pres">
      <dgm:prSet presAssocID="{E50DB964-7AA6-4974-BF78-F0590C31FBEB}" presName="accentRepeatNode" presStyleLbl="solidAlignAcc1" presStyleIdx="8" presStyleCnt="10" custFlipVert="1" custScaleX="15139" custScaleY="29443" custLinFactX="-200000" custLinFactY="753883" custLinFactNeighborX="-272599" custLinFactNeighborY="800000"/>
      <dgm:spPr>
        <a:solidFill>
          <a:schemeClr val="bg1"/>
        </a:solidFill>
        <a:ln>
          <a:solidFill>
            <a:schemeClr val="bg1"/>
          </a:solidFill>
        </a:ln>
      </dgm:spPr>
    </dgm:pt>
    <dgm:pt modelId="{2D3FF4F8-AB50-4314-BD4A-2DF9F66C4323}" type="pres">
      <dgm:prSet presAssocID="{FEAA8411-0A02-46F6-B70A-7681FFA57AD0}" presName="image5" presStyleCnt="0"/>
      <dgm:spPr/>
    </dgm:pt>
    <dgm:pt modelId="{93B8D917-C254-4D45-86CD-41DCA91A69AF}" type="pres">
      <dgm:prSet presAssocID="{FEAA8411-0A02-46F6-B70A-7681FFA57AD0}" presName="imageRepeatNode" presStyleLbl="alignAcc1" presStyleIdx="4" presStyleCnt="5" custFlipVert="1" custScaleX="15139" custScaleY="29443" custLinFactX="-10518" custLinFactY="47649" custLinFactNeighborX="-100000" custLinFactNeighborY="100000"/>
      <dgm:spPr/>
      <dgm:t>
        <a:bodyPr/>
        <a:lstStyle/>
        <a:p>
          <a:endParaRPr lang="fr-FR"/>
        </a:p>
      </dgm:t>
    </dgm:pt>
    <dgm:pt modelId="{E60184F5-E9C5-422F-A02D-79D53790AB0C}" type="pres">
      <dgm:prSet presAssocID="{FEAA8411-0A02-46F6-B70A-7681FFA57AD0}" presName="imageaccent5" presStyleCnt="0"/>
      <dgm:spPr/>
    </dgm:pt>
    <dgm:pt modelId="{A4A6EB4E-3F04-43DB-B203-7D5EAA4540AF}" type="pres">
      <dgm:prSet presAssocID="{FEAA8411-0A02-46F6-B70A-7681FFA57AD0}" presName="accentRepeatNode" presStyleLbl="solidAlignAcc1" presStyleIdx="9" presStyleCnt="10" custFlipVert="1" custScaleX="15139" custScaleY="29443" custLinFactX="-340456" custLinFactY="800000" custLinFactNeighborX="-400000" custLinFactNeighborY="822068"/>
      <dgm:spPr>
        <a:solidFill>
          <a:schemeClr val="bg1"/>
        </a:solidFill>
        <a:ln>
          <a:solidFill>
            <a:schemeClr val="bg1"/>
          </a:solidFill>
        </a:ln>
      </dgm:spPr>
    </dgm:pt>
  </dgm:ptLst>
  <dgm:cxnLst>
    <dgm:cxn modelId="{0F06830B-0C80-473C-ABED-3FE6C0E47735}" type="presOf" srcId="{B8917EE1-ECFA-437B-8885-05529FA8F191}" destId="{02D0F7E0-4801-4B3C-9076-88378A102353}" srcOrd="0" destOrd="0" presId="urn:microsoft.com/office/officeart/2008/layout/HexagonCluster"/>
    <dgm:cxn modelId="{B760A6D5-8B73-4D8B-BD71-B2D622E1215E}" type="presOf" srcId="{CF1AE8BF-57A7-4598-8EB8-CBBA08A118C5}" destId="{B28B25F4-5BC8-4013-9321-3E420C672C08}" srcOrd="0" destOrd="0" presId="urn:microsoft.com/office/officeart/2008/layout/HexagonCluster"/>
    <dgm:cxn modelId="{BBE2248E-6C81-4B95-AFF3-3F8E0EE857D2}" srcId="{CF1AE8BF-57A7-4598-8EB8-CBBA08A118C5}" destId="{E50DB964-7AA6-4974-BF78-F0590C31FBEB}" srcOrd="4" destOrd="0" parTransId="{FE2F5FE5-0674-46AD-94A8-2C89418518CF}" sibTransId="{FEAA8411-0A02-46F6-B70A-7681FFA57AD0}"/>
    <dgm:cxn modelId="{17F2CB9C-52B3-490E-8341-339F442DE740}" type="presOf" srcId="{FEAA8411-0A02-46F6-B70A-7681FFA57AD0}" destId="{93B8D917-C254-4D45-86CD-41DCA91A69AF}" srcOrd="0" destOrd="0" presId="urn:microsoft.com/office/officeart/2008/layout/HexagonCluster"/>
    <dgm:cxn modelId="{839C7C69-033F-45B6-B5E8-7249CF7FEF0E}" type="presOf" srcId="{69980CC8-7FA6-4E8B-A754-A019D942C708}" destId="{01C9A2A0-D98C-4154-8003-BB5962283646}" srcOrd="0" destOrd="0" presId="urn:microsoft.com/office/officeart/2008/layout/HexagonCluster"/>
    <dgm:cxn modelId="{CCF7934D-8FB1-4521-AF23-7BFAB5B30F9A}" type="presOf" srcId="{094F24ED-B0B5-4090-9C49-76AE1E9C51EF}" destId="{7D4AB217-8E20-4282-818C-809B7D4550D1}" srcOrd="0" destOrd="0" presId="urn:microsoft.com/office/officeart/2008/layout/HexagonCluster"/>
    <dgm:cxn modelId="{C714C82F-934B-44E5-B943-B7A01FBCA52C}" type="presOf" srcId="{E966C4D8-2FCD-453C-8176-505D75A99113}" destId="{364C78C9-D179-4A70-B165-794218673FB9}" srcOrd="0" destOrd="0" presId="urn:microsoft.com/office/officeart/2008/layout/HexagonCluster"/>
    <dgm:cxn modelId="{4E056514-D4F7-4CBB-84E7-7ED4AAE3A8B0}" type="presOf" srcId="{A482F325-C749-4A16-BEC3-C02D810F5767}" destId="{1A45B366-DCA6-45E1-8361-DC477C1B26C7}" srcOrd="0" destOrd="0" presId="urn:microsoft.com/office/officeart/2008/layout/HexagonCluster"/>
    <dgm:cxn modelId="{9EAD5070-0FA5-41E3-9C16-5532AA13DFBB}" srcId="{CF1AE8BF-57A7-4598-8EB8-CBBA08A118C5}" destId="{A482F325-C749-4A16-BEC3-C02D810F5767}" srcOrd="2" destOrd="0" parTransId="{F8B7C662-3EA9-4BAF-B4FA-A80DA8E95BF1}" sibTransId="{094F24ED-B0B5-4090-9C49-76AE1E9C51EF}"/>
    <dgm:cxn modelId="{0E8CFE5F-456E-472E-A6BC-8D1E1AD3D4E3}" srcId="{CF1AE8BF-57A7-4598-8EB8-CBBA08A118C5}" destId="{E966C4D8-2FCD-453C-8176-505D75A99113}" srcOrd="3" destOrd="0" parTransId="{BD2D003F-FA92-4FB0-938C-A91A99FF4CDF}" sibTransId="{93A22AE7-59D2-4F64-9D0A-09680B16E889}"/>
    <dgm:cxn modelId="{3C3D5B3B-216B-4853-8573-0C7A7F636B4E}" type="presOf" srcId="{E46B7187-32A5-47B7-BCBA-A7BD22234B7E}" destId="{0A33AF6A-62EF-4BC8-A306-448420944983}" srcOrd="0" destOrd="0" presId="urn:microsoft.com/office/officeart/2008/layout/HexagonCluster"/>
    <dgm:cxn modelId="{E532C9BB-C4B6-4F6A-AFF8-E34A0B7EE783}" type="presOf" srcId="{93A22AE7-59D2-4F64-9D0A-09680B16E889}" destId="{A42A3290-65BF-4AD6-B3A8-A27E6C21D0E1}" srcOrd="0" destOrd="0" presId="urn:microsoft.com/office/officeart/2008/layout/HexagonCluster"/>
    <dgm:cxn modelId="{3C200EC7-4916-4963-AAB5-D9546794B272}" srcId="{CF1AE8BF-57A7-4598-8EB8-CBBA08A118C5}" destId="{6BCE3C5E-F81F-44BC-BB9C-374DA1E84A04}" srcOrd="1" destOrd="0" parTransId="{94A5C871-9D8A-45E3-9BC4-819C421AE931}" sibTransId="{B8917EE1-ECFA-437B-8885-05529FA8F191}"/>
    <dgm:cxn modelId="{99B13171-FF15-484D-BBF7-13320D3290AB}" type="presOf" srcId="{E50DB964-7AA6-4974-BF78-F0590C31FBEB}" destId="{77A739B6-73CC-459C-A214-5D0EE15C8C42}" srcOrd="0" destOrd="0" presId="urn:microsoft.com/office/officeart/2008/layout/HexagonCluster"/>
    <dgm:cxn modelId="{04B5836C-0A1D-4F68-86F7-B7C205F2D296}" type="presOf" srcId="{6BCE3C5E-F81F-44BC-BB9C-374DA1E84A04}" destId="{B27673AD-B9C2-49A2-BDB1-1FB1E8505DF0}" srcOrd="0" destOrd="0" presId="urn:microsoft.com/office/officeart/2008/layout/HexagonCluster"/>
    <dgm:cxn modelId="{16113BAA-3A59-4730-AD49-FB69C909E81D}" srcId="{CF1AE8BF-57A7-4598-8EB8-CBBA08A118C5}" destId="{69980CC8-7FA6-4E8B-A754-A019D942C708}" srcOrd="0" destOrd="0" parTransId="{83EFA922-1F87-402E-A0AB-EEC4236D6905}" sibTransId="{E46B7187-32A5-47B7-BCBA-A7BD22234B7E}"/>
    <dgm:cxn modelId="{2048129A-3140-4B39-9261-3CB71814307D}" type="presParOf" srcId="{B28B25F4-5BC8-4013-9321-3E420C672C08}" destId="{62C51186-6529-4CD4-A3FC-4D6485C468F9}" srcOrd="0" destOrd="0" presId="urn:microsoft.com/office/officeart/2008/layout/HexagonCluster"/>
    <dgm:cxn modelId="{FAE2573E-9819-442B-BAA0-7E4CE6B27226}" type="presParOf" srcId="{62C51186-6529-4CD4-A3FC-4D6485C468F9}" destId="{01C9A2A0-D98C-4154-8003-BB5962283646}" srcOrd="0" destOrd="0" presId="urn:microsoft.com/office/officeart/2008/layout/HexagonCluster"/>
    <dgm:cxn modelId="{B920DC4A-15B6-4330-A4C7-8FF814DCCF8A}" type="presParOf" srcId="{B28B25F4-5BC8-4013-9321-3E420C672C08}" destId="{F3ED6899-C250-4F0A-8732-56C6C9E1D422}" srcOrd="1" destOrd="0" presId="urn:microsoft.com/office/officeart/2008/layout/HexagonCluster"/>
    <dgm:cxn modelId="{7E62F8A4-0D8A-4A3D-A195-B1319F20E1E3}" type="presParOf" srcId="{F3ED6899-C250-4F0A-8732-56C6C9E1D422}" destId="{7C0C2A14-665D-42E2-B9A8-8418CDB7D4B6}" srcOrd="0" destOrd="0" presId="urn:microsoft.com/office/officeart/2008/layout/HexagonCluster"/>
    <dgm:cxn modelId="{EE738CB9-4847-40C6-8D36-89C87DAAC8F7}" type="presParOf" srcId="{B28B25F4-5BC8-4013-9321-3E420C672C08}" destId="{96C0724C-6D4F-426E-B0EA-6141D1013D35}" srcOrd="2" destOrd="0" presId="urn:microsoft.com/office/officeart/2008/layout/HexagonCluster"/>
    <dgm:cxn modelId="{AC8DAAD5-4994-4576-9AE7-DF1AADEFA120}" type="presParOf" srcId="{96C0724C-6D4F-426E-B0EA-6141D1013D35}" destId="{0A33AF6A-62EF-4BC8-A306-448420944983}" srcOrd="0" destOrd="0" presId="urn:microsoft.com/office/officeart/2008/layout/HexagonCluster"/>
    <dgm:cxn modelId="{4B61675C-28A2-4E87-BC96-F5DC06BB631B}" type="presParOf" srcId="{B28B25F4-5BC8-4013-9321-3E420C672C08}" destId="{13C30094-AB48-463C-B0DB-61D0810372C9}" srcOrd="3" destOrd="0" presId="urn:microsoft.com/office/officeart/2008/layout/HexagonCluster"/>
    <dgm:cxn modelId="{72CEFB64-1C13-4A66-B682-338FEBCB1A8C}" type="presParOf" srcId="{13C30094-AB48-463C-B0DB-61D0810372C9}" destId="{ECD59F4C-9CAE-4B75-A4EE-D4E24C3E92B5}" srcOrd="0" destOrd="0" presId="urn:microsoft.com/office/officeart/2008/layout/HexagonCluster"/>
    <dgm:cxn modelId="{F2025CA1-0C43-44AA-B720-02F952C0B0BE}" type="presParOf" srcId="{B28B25F4-5BC8-4013-9321-3E420C672C08}" destId="{FEAD6194-8751-4BE0-B818-85F5A74893E6}" srcOrd="4" destOrd="0" presId="urn:microsoft.com/office/officeart/2008/layout/HexagonCluster"/>
    <dgm:cxn modelId="{DE9CB4E0-D819-4D36-8EDD-737019638525}" type="presParOf" srcId="{FEAD6194-8751-4BE0-B818-85F5A74893E6}" destId="{B27673AD-B9C2-49A2-BDB1-1FB1E8505DF0}" srcOrd="0" destOrd="0" presId="urn:microsoft.com/office/officeart/2008/layout/HexagonCluster"/>
    <dgm:cxn modelId="{C4252D50-FFBD-4371-A26C-53E8BCD0D2DB}" type="presParOf" srcId="{B28B25F4-5BC8-4013-9321-3E420C672C08}" destId="{C052127C-E678-41D9-82BB-E220BDF38E2D}" srcOrd="5" destOrd="0" presId="urn:microsoft.com/office/officeart/2008/layout/HexagonCluster"/>
    <dgm:cxn modelId="{E4EB206B-304A-4764-91FC-BEDC838045CE}" type="presParOf" srcId="{C052127C-E678-41D9-82BB-E220BDF38E2D}" destId="{E2D73736-AC2C-416B-AF67-558C52A5DB45}" srcOrd="0" destOrd="0" presId="urn:microsoft.com/office/officeart/2008/layout/HexagonCluster"/>
    <dgm:cxn modelId="{ADCC1A8B-5E5A-49D6-A9BD-F685D98E21E8}" type="presParOf" srcId="{B28B25F4-5BC8-4013-9321-3E420C672C08}" destId="{C87F481D-DC06-4903-BCE9-15AC8C493582}" srcOrd="6" destOrd="0" presId="urn:microsoft.com/office/officeart/2008/layout/HexagonCluster"/>
    <dgm:cxn modelId="{B2DA6077-4C8E-4D99-8A61-D3D86AC73EC9}" type="presParOf" srcId="{C87F481D-DC06-4903-BCE9-15AC8C493582}" destId="{02D0F7E0-4801-4B3C-9076-88378A102353}" srcOrd="0" destOrd="0" presId="urn:microsoft.com/office/officeart/2008/layout/HexagonCluster"/>
    <dgm:cxn modelId="{0A8B63EC-DF08-43EF-8F05-2498B484D1A3}" type="presParOf" srcId="{B28B25F4-5BC8-4013-9321-3E420C672C08}" destId="{202F9785-FFD1-4DF2-84B4-BDE3F681B302}" srcOrd="7" destOrd="0" presId="urn:microsoft.com/office/officeart/2008/layout/HexagonCluster"/>
    <dgm:cxn modelId="{3CD1E904-52DC-4EF7-ACD7-951A8D21D18C}" type="presParOf" srcId="{202F9785-FFD1-4DF2-84B4-BDE3F681B302}" destId="{7A7750AD-2EAE-4027-A437-1A0DB7290AE9}" srcOrd="0" destOrd="0" presId="urn:microsoft.com/office/officeart/2008/layout/HexagonCluster"/>
    <dgm:cxn modelId="{CC37959F-171D-41EA-A78E-F8E064FE570C}" type="presParOf" srcId="{B28B25F4-5BC8-4013-9321-3E420C672C08}" destId="{5220ACE2-86CA-419C-9583-7F2D8F1987D2}" srcOrd="8" destOrd="0" presId="urn:microsoft.com/office/officeart/2008/layout/HexagonCluster"/>
    <dgm:cxn modelId="{60F6D67E-BE5E-479C-A360-DD6E7B5303A3}" type="presParOf" srcId="{5220ACE2-86CA-419C-9583-7F2D8F1987D2}" destId="{1A45B366-DCA6-45E1-8361-DC477C1B26C7}" srcOrd="0" destOrd="0" presId="urn:microsoft.com/office/officeart/2008/layout/HexagonCluster"/>
    <dgm:cxn modelId="{A10D21F2-4F0B-4EBA-A4CE-F2D77E8B7BBD}" type="presParOf" srcId="{B28B25F4-5BC8-4013-9321-3E420C672C08}" destId="{A2A95E78-8A30-4319-AD07-7FBA563DD1D9}" srcOrd="9" destOrd="0" presId="urn:microsoft.com/office/officeart/2008/layout/HexagonCluster"/>
    <dgm:cxn modelId="{A3E368A5-874C-402B-8A69-7C59D4D2E5B9}" type="presParOf" srcId="{A2A95E78-8A30-4319-AD07-7FBA563DD1D9}" destId="{5910BA8A-27D8-48A1-ADAC-CBAE10DEFA8A}" srcOrd="0" destOrd="0" presId="urn:microsoft.com/office/officeart/2008/layout/HexagonCluster"/>
    <dgm:cxn modelId="{DE175FAE-E666-4736-BCD5-DFD28E7C46F9}" type="presParOf" srcId="{B28B25F4-5BC8-4013-9321-3E420C672C08}" destId="{E84DC370-FFDE-4D32-807B-560ADFB55D3D}" srcOrd="10" destOrd="0" presId="urn:microsoft.com/office/officeart/2008/layout/HexagonCluster"/>
    <dgm:cxn modelId="{DC74E95F-81DF-4DD1-98A5-E2487D692A9A}" type="presParOf" srcId="{E84DC370-FFDE-4D32-807B-560ADFB55D3D}" destId="{7D4AB217-8E20-4282-818C-809B7D4550D1}" srcOrd="0" destOrd="0" presId="urn:microsoft.com/office/officeart/2008/layout/HexagonCluster"/>
    <dgm:cxn modelId="{4614356E-2180-4B37-B13A-55AD0B435C54}" type="presParOf" srcId="{B28B25F4-5BC8-4013-9321-3E420C672C08}" destId="{FCDEEC0C-69FD-4EC7-B99B-B086C9E646CC}" srcOrd="11" destOrd="0" presId="urn:microsoft.com/office/officeart/2008/layout/HexagonCluster"/>
    <dgm:cxn modelId="{97F7C5D0-3350-4A52-8EBF-70C8FF201FAC}" type="presParOf" srcId="{FCDEEC0C-69FD-4EC7-B99B-B086C9E646CC}" destId="{EFD1E2C8-C541-455A-9001-748C628009B5}" srcOrd="0" destOrd="0" presId="urn:microsoft.com/office/officeart/2008/layout/HexagonCluster"/>
    <dgm:cxn modelId="{2743CC35-21FC-4DF8-93D5-D5A99D1B179E}" type="presParOf" srcId="{B28B25F4-5BC8-4013-9321-3E420C672C08}" destId="{8F1639AD-435F-4C7B-A561-9CED4AB713A5}" srcOrd="12" destOrd="0" presId="urn:microsoft.com/office/officeart/2008/layout/HexagonCluster"/>
    <dgm:cxn modelId="{B3F3FD4F-8075-4FD1-AF5F-C040DBD779F1}" type="presParOf" srcId="{8F1639AD-435F-4C7B-A561-9CED4AB713A5}" destId="{364C78C9-D179-4A70-B165-794218673FB9}" srcOrd="0" destOrd="0" presId="urn:microsoft.com/office/officeart/2008/layout/HexagonCluster"/>
    <dgm:cxn modelId="{0E3AED1F-A07E-4E01-9775-7D501552F3C6}" type="presParOf" srcId="{B28B25F4-5BC8-4013-9321-3E420C672C08}" destId="{AB285227-7926-4516-9496-7C4B3D233D48}" srcOrd="13" destOrd="0" presId="urn:microsoft.com/office/officeart/2008/layout/HexagonCluster"/>
    <dgm:cxn modelId="{4D52DF6C-C0DD-4116-8228-AB7CA580ED5B}" type="presParOf" srcId="{AB285227-7926-4516-9496-7C4B3D233D48}" destId="{C4FA10F7-0B07-47D4-A599-2E2A723D7F33}" srcOrd="0" destOrd="0" presId="urn:microsoft.com/office/officeart/2008/layout/HexagonCluster"/>
    <dgm:cxn modelId="{F4079603-27F5-4EF6-BBE5-EF7B0271760B}" type="presParOf" srcId="{B28B25F4-5BC8-4013-9321-3E420C672C08}" destId="{94E1AC2B-D4AB-41E5-8433-2A144F7B7180}" srcOrd="14" destOrd="0" presId="urn:microsoft.com/office/officeart/2008/layout/HexagonCluster"/>
    <dgm:cxn modelId="{7386CFA4-318D-4E50-81DC-AA68DD6F28A7}" type="presParOf" srcId="{94E1AC2B-D4AB-41E5-8433-2A144F7B7180}" destId="{A42A3290-65BF-4AD6-B3A8-A27E6C21D0E1}" srcOrd="0" destOrd="0" presId="urn:microsoft.com/office/officeart/2008/layout/HexagonCluster"/>
    <dgm:cxn modelId="{D639AB0A-3F6B-4901-807F-BDAF253548EA}" type="presParOf" srcId="{B28B25F4-5BC8-4013-9321-3E420C672C08}" destId="{7985276B-5F79-416C-A801-DCA729E03AFE}" srcOrd="15" destOrd="0" presId="urn:microsoft.com/office/officeart/2008/layout/HexagonCluster"/>
    <dgm:cxn modelId="{658D7C5A-335E-4B98-AC34-F9873F942E56}" type="presParOf" srcId="{7985276B-5F79-416C-A801-DCA729E03AFE}" destId="{3E42B340-7548-4D3A-8FD1-7F5022150361}" srcOrd="0" destOrd="0" presId="urn:microsoft.com/office/officeart/2008/layout/HexagonCluster"/>
    <dgm:cxn modelId="{4CDE378B-CA09-445C-AE1A-A52D6023FEDE}" type="presParOf" srcId="{B28B25F4-5BC8-4013-9321-3E420C672C08}" destId="{BECBE623-9026-4C74-8C2A-0AB1519FE7F2}" srcOrd="16" destOrd="0" presId="urn:microsoft.com/office/officeart/2008/layout/HexagonCluster"/>
    <dgm:cxn modelId="{82C2C688-A3D6-445D-A424-BAB9E2E61498}" type="presParOf" srcId="{BECBE623-9026-4C74-8C2A-0AB1519FE7F2}" destId="{77A739B6-73CC-459C-A214-5D0EE15C8C42}" srcOrd="0" destOrd="0" presId="urn:microsoft.com/office/officeart/2008/layout/HexagonCluster"/>
    <dgm:cxn modelId="{E80D69BD-F8ED-41AB-8EE1-EF13A1077AD0}" type="presParOf" srcId="{B28B25F4-5BC8-4013-9321-3E420C672C08}" destId="{8434C2A7-53CE-4997-83A7-8D02689D5A71}" srcOrd="17" destOrd="0" presId="urn:microsoft.com/office/officeart/2008/layout/HexagonCluster"/>
    <dgm:cxn modelId="{32F137BA-5E18-49C4-98D5-4B2660B47416}" type="presParOf" srcId="{8434C2A7-53CE-4997-83A7-8D02689D5A71}" destId="{2E4CBDE6-DB10-42CE-B385-73FFDB308888}" srcOrd="0" destOrd="0" presId="urn:microsoft.com/office/officeart/2008/layout/HexagonCluster"/>
    <dgm:cxn modelId="{6B20BB56-0643-4E2C-B478-E765A67E61A9}" type="presParOf" srcId="{B28B25F4-5BC8-4013-9321-3E420C672C08}" destId="{2D3FF4F8-AB50-4314-BD4A-2DF9F66C4323}" srcOrd="18" destOrd="0" presId="urn:microsoft.com/office/officeart/2008/layout/HexagonCluster"/>
    <dgm:cxn modelId="{4F83C2E4-66B4-42A2-A6F8-A1427246D759}" type="presParOf" srcId="{2D3FF4F8-AB50-4314-BD4A-2DF9F66C4323}" destId="{93B8D917-C254-4D45-86CD-41DCA91A69AF}" srcOrd="0" destOrd="0" presId="urn:microsoft.com/office/officeart/2008/layout/HexagonCluster"/>
    <dgm:cxn modelId="{58E536ED-6384-4B7E-A99C-EE70E4216043}" type="presParOf" srcId="{B28B25F4-5BC8-4013-9321-3E420C672C08}" destId="{E60184F5-E9C5-422F-A02D-79D53790AB0C}" srcOrd="19" destOrd="0" presId="urn:microsoft.com/office/officeart/2008/layout/HexagonCluster"/>
    <dgm:cxn modelId="{59E4FD4F-FB6E-4335-B0FE-5DEEFFCADE27}" type="presParOf" srcId="{E60184F5-E9C5-422F-A02D-79D53790AB0C}" destId="{A4A6EB4E-3F04-43DB-B203-7D5EAA4540A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A09C2-9811-43A1-9BE7-0818B6AB2EA1}">
      <dsp:nvSpPr>
        <dsp:cNvPr id="0" name=""/>
        <dsp:cNvSpPr/>
      </dsp:nvSpPr>
      <dsp:spPr>
        <a:xfrm>
          <a:off x="676689" y="453028"/>
          <a:ext cx="1353379" cy="1353379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Cat. 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+10 pts IM</a:t>
          </a:r>
          <a:endParaRPr lang="fr-FR" sz="1200" kern="1200" dirty="0"/>
        </a:p>
      </dsp:txBody>
      <dsp:txXfrm>
        <a:off x="1015034" y="1129718"/>
        <a:ext cx="676689" cy="676689"/>
      </dsp:txXfrm>
    </dsp:sp>
    <dsp:sp modelId="{32AD17A0-B304-4775-AA3C-BB1B802E80F0}">
      <dsp:nvSpPr>
        <dsp:cNvPr id="0" name=""/>
        <dsp:cNvSpPr/>
      </dsp:nvSpPr>
      <dsp:spPr>
        <a:xfrm>
          <a:off x="0" y="1806408"/>
          <a:ext cx="1353379" cy="1353379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Cat.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+13/15 pts IM</a:t>
          </a:r>
          <a:endParaRPr lang="fr-FR" sz="1200" kern="1200" dirty="0"/>
        </a:p>
      </dsp:txBody>
      <dsp:txXfrm>
        <a:off x="338345" y="2483098"/>
        <a:ext cx="676689" cy="676689"/>
      </dsp:txXfrm>
    </dsp:sp>
    <dsp:sp modelId="{2F8652E6-ED16-4F12-BC0A-87E5513873DF}">
      <dsp:nvSpPr>
        <dsp:cNvPr id="0" name=""/>
        <dsp:cNvSpPr/>
      </dsp:nvSpPr>
      <dsp:spPr>
        <a:xfrm rot="10800000">
          <a:off x="676689" y="1806408"/>
          <a:ext cx="1353379" cy="1353379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3,591 Mds €</a:t>
          </a:r>
          <a:endParaRPr lang="fr-FR" sz="1400" kern="1200" dirty="0"/>
        </a:p>
      </dsp:txBody>
      <dsp:txXfrm rot="10800000">
        <a:off x="1015034" y="1806408"/>
        <a:ext cx="676689" cy="676689"/>
      </dsp:txXfrm>
    </dsp:sp>
    <dsp:sp modelId="{37C9A1DD-E33B-4823-BFE9-962AF479E605}">
      <dsp:nvSpPr>
        <dsp:cNvPr id="0" name=""/>
        <dsp:cNvSpPr/>
      </dsp:nvSpPr>
      <dsp:spPr>
        <a:xfrm>
          <a:off x="1353379" y="1806408"/>
          <a:ext cx="1353379" cy="1353379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Cat.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+20 pts IM</a:t>
          </a:r>
          <a:endParaRPr lang="fr-FR" sz="1200" kern="1200" dirty="0"/>
        </a:p>
      </dsp:txBody>
      <dsp:txXfrm>
        <a:off x="1691724" y="2483098"/>
        <a:ext cx="676689" cy="676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344CD-EDE5-46FD-9E54-1A3E97DA5CA8}">
      <dsp:nvSpPr>
        <dsp:cNvPr id="0" name=""/>
        <dsp:cNvSpPr/>
      </dsp:nvSpPr>
      <dsp:spPr>
        <a:xfrm>
          <a:off x="1338298" y="137068"/>
          <a:ext cx="5642829" cy="1137920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70598-12EF-416F-B674-31423E0073FC}">
      <dsp:nvSpPr>
        <dsp:cNvPr id="0" name=""/>
        <dsp:cNvSpPr/>
      </dsp:nvSpPr>
      <dsp:spPr>
        <a:xfrm>
          <a:off x="3856920" y="2612276"/>
          <a:ext cx="635000" cy="406400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B7021B3C-7C60-4076-9C43-F298F498CCA7}">
      <dsp:nvSpPr>
        <dsp:cNvPr id="0" name=""/>
        <dsp:cNvSpPr/>
      </dsp:nvSpPr>
      <dsp:spPr>
        <a:xfrm>
          <a:off x="2399650" y="3071944"/>
          <a:ext cx="3689512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50" charset="0"/>
            </a:rPr>
            <a:t>Reconstitution d’une évolution salariale pour une situation identique à 5 ans d’intervalle </a:t>
          </a:r>
          <a:endParaRPr lang="fr-FR" sz="1100" kern="1200" dirty="0">
            <a:latin typeface="Marianne" panose="02000000000000000000" pitchFamily="50" charset="0"/>
          </a:endParaRPr>
        </a:p>
      </dsp:txBody>
      <dsp:txXfrm>
        <a:off x="2399650" y="3071944"/>
        <a:ext cx="3689512" cy="762000"/>
      </dsp:txXfrm>
    </dsp:sp>
    <dsp:sp modelId="{F19E6276-EE6B-477B-BA74-DF85FD932A17}">
      <dsp:nvSpPr>
        <dsp:cNvPr id="0" name=""/>
        <dsp:cNvSpPr/>
      </dsp:nvSpPr>
      <dsp:spPr>
        <a:xfrm>
          <a:off x="3119736" y="1467106"/>
          <a:ext cx="2120390" cy="1143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Echelons de début de carrière pour neutraliser les reclassements PPCR</a:t>
          </a:r>
          <a:endParaRPr lang="fr-FR" sz="1100" kern="1200" dirty="0"/>
        </a:p>
      </dsp:txBody>
      <dsp:txXfrm>
        <a:off x="3430260" y="1634494"/>
        <a:ext cx="1499342" cy="808224"/>
      </dsp:txXfrm>
    </dsp:sp>
    <dsp:sp modelId="{76455193-61FB-4299-92F1-960B4E2A00BF}">
      <dsp:nvSpPr>
        <dsp:cNvPr id="0" name=""/>
        <dsp:cNvSpPr/>
      </dsp:nvSpPr>
      <dsp:spPr>
        <a:xfrm>
          <a:off x="1932193" y="450622"/>
          <a:ext cx="1610121" cy="11430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Marianne" panose="02000000000000000000" pitchFamily="50" charset="0"/>
            </a:rPr>
            <a:t>Rémunérations nettes versées en 2016 et 2020</a:t>
          </a:r>
          <a:endParaRPr lang="fr-FR" sz="1200" kern="1200" dirty="0">
            <a:latin typeface="Marianne" panose="02000000000000000000" pitchFamily="50" charset="0"/>
          </a:endParaRPr>
        </a:p>
      </dsp:txBody>
      <dsp:txXfrm>
        <a:off x="2167990" y="618010"/>
        <a:ext cx="1138527" cy="808224"/>
      </dsp:txXfrm>
    </dsp:sp>
    <dsp:sp modelId="{6D96CF58-0705-47CC-B2C2-BA7FC323A3AC}">
      <dsp:nvSpPr>
        <dsp:cNvPr id="0" name=""/>
        <dsp:cNvSpPr/>
      </dsp:nvSpPr>
      <dsp:spPr>
        <a:xfrm>
          <a:off x="3698856" y="348418"/>
          <a:ext cx="2740765" cy="11430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Marianne" panose="02000000000000000000" pitchFamily="50" charset="0"/>
            </a:rPr>
            <a:t>Revalorisations 2021 en cours de mise en œuvre ajoutées aux rémunérations 2020</a:t>
          </a:r>
          <a:endParaRPr lang="fr-FR" sz="1400" kern="1200" dirty="0">
            <a:latin typeface="Marianne" panose="02000000000000000000" pitchFamily="50" charset="0"/>
          </a:endParaRPr>
        </a:p>
      </dsp:txBody>
      <dsp:txXfrm>
        <a:off x="4100232" y="515806"/>
        <a:ext cx="1938013" cy="808224"/>
      </dsp:txXfrm>
    </dsp:sp>
    <dsp:sp modelId="{4820BD36-CB5E-4E5B-83A4-AA698636BC17}">
      <dsp:nvSpPr>
        <dsp:cNvPr id="0" name=""/>
        <dsp:cNvSpPr/>
      </dsp:nvSpPr>
      <dsp:spPr>
        <a:xfrm>
          <a:off x="1207783" y="204782"/>
          <a:ext cx="5887206" cy="256140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92C20-3112-4F08-904B-C980ED9E35B4}">
      <dsp:nvSpPr>
        <dsp:cNvPr id="0" name=""/>
        <dsp:cNvSpPr/>
      </dsp:nvSpPr>
      <dsp:spPr>
        <a:xfrm>
          <a:off x="2255984" y="0"/>
          <a:ext cx="2104336" cy="21046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E2026-8291-4128-85C2-137BE5FF4D18}">
      <dsp:nvSpPr>
        <dsp:cNvPr id="0" name=""/>
        <dsp:cNvSpPr/>
      </dsp:nvSpPr>
      <dsp:spPr>
        <a:xfrm>
          <a:off x="2741049" y="676473"/>
          <a:ext cx="1169339" cy="584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Marianne" panose="02000000000000000000" pitchFamily="50" charset="0"/>
            </a:rPr>
            <a:t>Relèvement du SMIC de 0,99% le 1</a:t>
          </a:r>
          <a:r>
            <a:rPr lang="fr-FR" sz="1200" kern="1200" baseline="30000" dirty="0" smtClean="0">
              <a:latin typeface="Marianne" panose="02000000000000000000" pitchFamily="50" charset="0"/>
            </a:rPr>
            <a:t>er</a:t>
          </a:r>
          <a:r>
            <a:rPr lang="fr-FR" sz="1200" kern="1200" dirty="0" smtClean="0">
              <a:latin typeface="Marianne" panose="02000000000000000000" pitchFamily="50" charset="0"/>
            </a:rPr>
            <a:t> janvier 2021</a:t>
          </a:r>
          <a:endParaRPr lang="fr-FR" sz="1200" kern="1200" dirty="0">
            <a:latin typeface="Marianne" panose="02000000000000000000" pitchFamily="50" charset="0"/>
          </a:endParaRPr>
        </a:p>
      </dsp:txBody>
      <dsp:txXfrm>
        <a:off x="2741049" y="676473"/>
        <a:ext cx="1169339" cy="584529"/>
      </dsp:txXfrm>
    </dsp:sp>
    <dsp:sp modelId="{09880B1B-34F3-47BC-9F2F-42B73E2665DD}">
      <dsp:nvSpPr>
        <dsp:cNvPr id="0" name=""/>
        <dsp:cNvSpPr/>
      </dsp:nvSpPr>
      <dsp:spPr>
        <a:xfrm>
          <a:off x="1671513" y="1209281"/>
          <a:ext cx="2104336" cy="21046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FBF48-722D-48E7-AAD4-75694396A858}">
      <dsp:nvSpPr>
        <dsp:cNvPr id="0" name=""/>
        <dsp:cNvSpPr/>
      </dsp:nvSpPr>
      <dsp:spPr>
        <a:xfrm>
          <a:off x="2109099" y="1906333"/>
          <a:ext cx="1169339" cy="584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Marianne" panose="02000000000000000000" pitchFamily="50" charset="0"/>
            </a:rPr>
            <a:t>Revalorisation des bas salaires par attribution de points d’IM</a:t>
          </a:r>
          <a:endParaRPr lang="fr-FR" sz="1200" kern="1200" dirty="0">
            <a:latin typeface="Marianne" panose="02000000000000000000" pitchFamily="50" charset="0"/>
          </a:endParaRPr>
        </a:p>
      </dsp:txBody>
      <dsp:txXfrm>
        <a:off x="2109099" y="1906333"/>
        <a:ext cx="1169339" cy="584529"/>
      </dsp:txXfrm>
    </dsp:sp>
    <dsp:sp modelId="{EF2930E2-CCA0-4378-B171-F9C9C060CAB2}">
      <dsp:nvSpPr>
        <dsp:cNvPr id="0" name=""/>
        <dsp:cNvSpPr/>
      </dsp:nvSpPr>
      <dsp:spPr>
        <a:xfrm>
          <a:off x="2405758" y="2563273"/>
          <a:ext cx="1807950" cy="180867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5FDB8-901B-48A4-997D-8F265BD7158F}">
      <dsp:nvSpPr>
        <dsp:cNvPr id="0" name=""/>
        <dsp:cNvSpPr/>
      </dsp:nvSpPr>
      <dsp:spPr>
        <a:xfrm>
          <a:off x="2597549" y="3194145"/>
          <a:ext cx="1421998" cy="584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Marianne" panose="02000000000000000000" pitchFamily="50" charset="0"/>
            </a:rPr>
            <a:t>Entrée en vigueur</a:t>
          </a:r>
          <a:br>
            <a:rPr lang="fr-FR" sz="1200" kern="1200" dirty="0" smtClean="0">
              <a:latin typeface="Marianne" panose="02000000000000000000" pitchFamily="50" charset="0"/>
            </a:rPr>
          </a:br>
          <a:r>
            <a:rPr lang="fr-FR" sz="1200" kern="1200" dirty="0" smtClean="0">
              <a:latin typeface="Marianne" panose="02000000000000000000" pitchFamily="50" charset="0"/>
            </a:rPr>
            <a:t>le 1</a:t>
          </a:r>
          <a:r>
            <a:rPr lang="fr-FR" sz="1200" kern="1200" baseline="30000" dirty="0" smtClean="0">
              <a:latin typeface="Marianne" panose="02000000000000000000" pitchFamily="50" charset="0"/>
            </a:rPr>
            <a:t>er</a:t>
          </a:r>
          <a:r>
            <a:rPr lang="fr-FR" sz="1200" kern="1200" dirty="0" smtClean="0">
              <a:latin typeface="Marianne" panose="02000000000000000000" pitchFamily="50" charset="0"/>
            </a:rPr>
            <a:t> avril 2021</a:t>
          </a:r>
          <a:br>
            <a:rPr lang="fr-FR" sz="1200" kern="1200" dirty="0" smtClean="0">
              <a:latin typeface="Marianne" panose="02000000000000000000" pitchFamily="50" charset="0"/>
            </a:rPr>
          </a:br>
          <a:r>
            <a:rPr lang="fr-FR" sz="1200" kern="1200" dirty="0" smtClean="0">
              <a:latin typeface="Marianne" panose="02000000000000000000" pitchFamily="50" charset="0"/>
            </a:rPr>
            <a:t>pour près de</a:t>
          </a:r>
          <a:br>
            <a:rPr lang="fr-FR" sz="1200" kern="1200" dirty="0" smtClean="0">
              <a:latin typeface="Marianne" panose="02000000000000000000" pitchFamily="50" charset="0"/>
            </a:rPr>
          </a:br>
          <a:r>
            <a:rPr lang="fr-FR" sz="1200" kern="1200" dirty="0" smtClean="0">
              <a:latin typeface="Marianne" panose="02000000000000000000" pitchFamily="50" charset="0"/>
            </a:rPr>
            <a:t>381 000 agents</a:t>
          </a:r>
          <a:endParaRPr lang="fr-FR" sz="1200" kern="1200" dirty="0">
            <a:latin typeface="Marianne" panose="02000000000000000000" pitchFamily="50" charset="0"/>
          </a:endParaRPr>
        </a:p>
      </dsp:txBody>
      <dsp:txXfrm>
        <a:off x="2597549" y="3194145"/>
        <a:ext cx="1421998" cy="584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92C20-3112-4F08-904B-C980ED9E35B4}">
      <dsp:nvSpPr>
        <dsp:cNvPr id="0" name=""/>
        <dsp:cNvSpPr/>
      </dsp:nvSpPr>
      <dsp:spPr>
        <a:xfrm>
          <a:off x="1877261" y="275422"/>
          <a:ext cx="1654882" cy="165451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E2026-8291-4128-85C2-137BE5FF4D18}">
      <dsp:nvSpPr>
        <dsp:cNvPr id="0" name=""/>
        <dsp:cNvSpPr/>
      </dsp:nvSpPr>
      <dsp:spPr>
        <a:xfrm>
          <a:off x="2170054" y="772686"/>
          <a:ext cx="1321168" cy="660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Marianne" panose="02000000000000000000" pitchFamily="50" charset="0"/>
            </a:rPr>
            <a:t>Mesure </a:t>
          </a:r>
          <a:r>
            <a:rPr lang="fr-FR" sz="1200" b="1" kern="1200" dirty="0" smtClean="0">
              <a:latin typeface="Marianne" panose="02000000000000000000" pitchFamily="50" charset="0"/>
            </a:rPr>
            <a:t>universelle et exceptionnelle </a:t>
          </a:r>
          <a:r>
            <a:rPr lang="fr-FR" sz="1200" kern="1200" dirty="0" smtClean="0">
              <a:latin typeface="Marianne" panose="02000000000000000000" pitchFamily="50" charset="0"/>
            </a:rPr>
            <a:t>d’accélération de la carrière </a:t>
          </a:r>
          <a:endParaRPr lang="fr-FR" sz="1200" kern="1200" dirty="0">
            <a:latin typeface="Marianne" panose="02000000000000000000" pitchFamily="50" charset="0"/>
          </a:endParaRPr>
        </a:p>
      </dsp:txBody>
      <dsp:txXfrm>
        <a:off x="2170054" y="772686"/>
        <a:ext cx="1321168" cy="660426"/>
      </dsp:txXfrm>
    </dsp:sp>
    <dsp:sp modelId="{09880B1B-34F3-47BC-9F2F-42B73E2665DD}">
      <dsp:nvSpPr>
        <dsp:cNvPr id="0" name=""/>
        <dsp:cNvSpPr/>
      </dsp:nvSpPr>
      <dsp:spPr>
        <a:xfrm>
          <a:off x="869156" y="1241561"/>
          <a:ext cx="1777279" cy="20162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FBF48-722D-48E7-AAD4-75694396A858}">
      <dsp:nvSpPr>
        <dsp:cNvPr id="0" name=""/>
        <dsp:cNvSpPr/>
      </dsp:nvSpPr>
      <dsp:spPr>
        <a:xfrm>
          <a:off x="1301196" y="1933925"/>
          <a:ext cx="1321168" cy="660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50" charset="0"/>
            </a:rPr>
            <a:t>Effet paye immédiat </a:t>
          </a:r>
          <a:r>
            <a:rPr lang="fr-FR" sz="1100" kern="1200" dirty="0" smtClean="0">
              <a:latin typeface="Marianne" panose="02000000000000000000" pitchFamily="50" charset="0"/>
            </a:rPr>
            <a:t>pour</a:t>
          </a:r>
          <a:br>
            <a:rPr lang="fr-FR" sz="1100" kern="1200" dirty="0" smtClean="0">
              <a:latin typeface="Marianne" panose="02000000000000000000" pitchFamily="50" charset="0"/>
            </a:rPr>
          </a:br>
          <a:r>
            <a:rPr lang="fr-FR" sz="1100" kern="1200" dirty="0" smtClean="0">
              <a:latin typeface="Marianne" panose="02000000000000000000" pitchFamily="50" charset="0"/>
            </a:rPr>
            <a:t>les agents à moins d’un an d’un avancement d’échelon</a:t>
          </a:r>
          <a:endParaRPr lang="fr-FR" sz="1100" kern="1200" dirty="0">
            <a:latin typeface="Marianne" panose="02000000000000000000" pitchFamily="50" charset="0"/>
          </a:endParaRPr>
        </a:p>
      </dsp:txBody>
      <dsp:txXfrm>
        <a:off x="1301196" y="1933925"/>
        <a:ext cx="1321168" cy="660426"/>
      </dsp:txXfrm>
    </dsp:sp>
    <dsp:sp modelId="{EF2930E2-CCA0-4378-B171-F9C9C060CAB2}">
      <dsp:nvSpPr>
        <dsp:cNvPr id="0" name=""/>
        <dsp:cNvSpPr/>
      </dsp:nvSpPr>
      <dsp:spPr>
        <a:xfrm>
          <a:off x="797143" y="3185792"/>
          <a:ext cx="1908187" cy="164155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5FDB8-901B-48A4-997D-8F265BD7158F}">
      <dsp:nvSpPr>
        <dsp:cNvPr id="0" name=""/>
        <dsp:cNvSpPr/>
      </dsp:nvSpPr>
      <dsp:spPr>
        <a:xfrm>
          <a:off x="941157" y="3617833"/>
          <a:ext cx="1606633" cy="660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Marianne" panose="02000000000000000000" pitchFamily="50" charset="0"/>
            </a:rPr>
            <a:t>Mesure qui se </a:t>
          </a:r>
          <a:br>
            <a:rPr lang="fr-FR" sz="1200" kern="1200" dirty="0" smtClean="0">
              <a:latin typeface="Marianne" panose="02000000000000000000" pitchFamily="50" charset="0"/>
            </a:rPr>
          </a:br>
          <a:r>
            <a:rPr lang="fr-FR" sz="1200" b="1" kern="1200" dirty="0" smtClean="0">
              <a:latin typeface="Marianne" panose="02000000000000000000" pitchFamily="50" charset="0"/>
            </a:rPr>
            <a:t>cumulera</a:t>
          </a:r>
          <a:r>
            <a:rPr lang="fr-FR" sz="1200" kern="1200" dirty="0" smtClean="0">
              <a:latin typeface="Marianne" panose="02000000000000000000" pitchFamily="50" charset="0"/>
            </a:rPr>
            <a:t> avec la revalorisation de</a:t>
          </a:r>
          <a:br>
            <a:rPr lang="fr-FR" sz="1200" kern="1200" dirty="0" smtClean="0">
              <a:latin typeface="Marianne" panose="02000000000000000000" pitchFamily="50" charset="0"/>
            </a:rPr>
          </a:br>
          <a:r>
            <a:rPr lang="fr-FR" sz="1200" kern="1200" dirty="0" smtClean="0">
              <a:latin typeface="Marianne" panose="02000000000000000000" pitchFamily="50" charset="0"/>
            </a:rPr>
            <a:t>la grille</a:t>
          </a:r>
          <a:endParaRPr lang="fr-FR" sz="1200" kern="1200" dirty="0">
            <a:latin typeface="Marianne" panose="02000000000000000000" pitchFamily="50" charset="0"/>
          </a:endParaRPr>
        </a:p>
      </dsp:txBody>
      <dsp:txXfrm>
        <a:off x="941157" y="3617833"/>
        <a:ext cx="1606633" cy="6604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E6695-BF89-4995-98F7-1F64530ED124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Un accompagnement de qualité</a:t>
          </a:r>
          <a:endParaRPr lang="fr-FR" sz="1200" kern="1200" dirty="0"/>
        </a:p>
      </dsp:txBody>
      <dsp:txXfrm>
        <a:off x="3294175" y="2352385"/>
        <a:ext cx="1336450" cy="1148939"/>
      </dsp:txXfrm>
    </dsp:sp>
    <dsp:sp modelId="{C3AC1EBA-5885-4474-BB53-CC99FEFCDBEE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2">
            <a:hueOff val="-5696468"/>
            <a:satOff val="26831"/>
            <a:lumOff val="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Des maîtres mieux valorisés</a:t>
          </a:r>
          <a:endParaRPr lang="fr-FR" sz="1200" kern="1200" dirty="0"/>
        </a:p>
      </dsp:txBody>
      <dsp:txXfrm>
        <a:off x="1953570" y="1712203"/>
        <a:ext cx="807100" cy="802154"/>
      </dsp:txXfrm>
    </dsp:sp>
    <dsp:sp modelId="{00FF3235-F573-4C5B-BCD2-30EA7F7C4798}">
      <dsp:nvSpPr>
        <dsp:cNvPr id="0" name=""/>
        <dsp:cNvSpPr/>
      </dsp:nvSpPr>
      <dsp:spPr>
        <a:xfrm rot="20700000">
          <a:off x="2591372" y="329167"/>
          <a:ext cx="1592756" cy="1592756"/>
        </a:xfrm>
        <a:prstGeom prst="gear6">
          <a:avLst/>
        </a:prstGeom>
        <a:solidFill>
          <a:schemeClr val="accent2">
            <a:hueOff val="-11392936"/>
            <a:satOff val="53661"/>
            <a:lumOff val="2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Plus d’apprentis</a:t>
          </a:r>
          <a:endParaRPr lang="fr-FR" sz="1200" kern="1200" dirty="0"/>
        </a:p>
      </dsp:txBody>
      <dsp:txXfrm rot="-20700000">
        <a:off x="2940710" y="678505"/>
        <a:ext cx="894080" cy="894080"/>
      </dsp:txXfrm>
    </dsp:sp>
    <dsp:sp modelId="{BB0E60D8-3737-4D12-BB26-7C244C6006B5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16194-64AF-460A-8D8C-D843A69552DF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5696468"/>
            <a:satOff val="26831"/>
            <a:lumOff val="1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37792-C8AA-4186-BDE5-81E3F6105C64}">
      <dsp:nvSpPr>
        <dsp:cNvPr id="0" name=""/>
        <dsp:cNvSpPr/>
      </dsp:nvSpPr>
      <dsp:spPr>
        <a:xfrm>
          <a:off x="2229619" y="-46464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1392936"/>
            <a:satOff val="53661"/>
            <a:lumOff val="2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9A2A0-D98C-4154-8003-BB5962283646}">
      <dsp:nvSpPr>
        <dsp:cNvPr id="0" name=""/>
        <dsp:cNvSpPr/>
      </dsp:nvSpPr>
      <dsp:spPr>
        <a:xfrm>
          <a:off x="1274430" y="2989776"/>
          <a:ext cx="1490663" cy="127977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  <a:latin typeface="Marianne" panose="02000000000000000000" pitchFamily="50" charset="0"/>
            </a:rPr>
            <a:t>Contractuels</a:t>
          </a:r>
          <a:endParaRPr lang="fr-FR" sz="1200" b="1" kern="1200" dirty="0">
            <a:solidFill>
              <a:schemeClr val="tx1"/>
            </a:solidFill>
            <a:latin typeface="Marianne" panose="02000000000000000000" pitchFamily="50" charset="0"/>
          </a:endParaRPr>
        </a:p>
      </dsp:txBody>
      <dsp:txXfrm>
        <a:off x="1505300" y="3187985"/>
        <a:ext cx="1028923" cy="883361"/>
      </dsp:txXfrm>
    </dsp:sp>
    <dsp:sp modelId="{7C0C2A14-665D-42E2-B9A8-8418CDB7D4B6}">
      <dsp:nvSpPr>
        <dsp:cNvPr id="0" name=""/>
        <dsp:cNvSpPr/>
      </dsp:nvSpPr>
      <dsp:spPr>
        <a:xfrm flipV="1">
          <a:off x="5318490" y="4323000"/>
          <a:ext cx="26324" cy="4412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AF6A-62EF-4BC8-A306-448420944983}">
      <dsp:nvSpPr>
        <dsp:cNvPr id="0" name=""/>
        <dsp:cNvSpPr/>
      </dsp:nvSpPr>
      <dsp:spPr>
        <a:xfrm flipV="1">
          <a:off x="5500363" y="4104720"/>
          <a:ext cx="225671" cy="376805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59F4C-9CAE-4B75-A4EE-D4E24C3E92B5}">
      <dsp:nvSpPr>
        <dsp:cNvPr id="0" name=""/>
        <dsp:cNvSpPr/>
      </dsp:nvSpPr>
      <dsp:spPr>
        <a:xfrm flipV="1">
          <a:off x="4859983" y="4472879"/>
          <a:ext cx="26324" cy="4412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673AD-B9C2-49A2-BDB1-1FB1E8505DF0}">
      <dsp:nvSpPr>
        <dsp:cNvPr id="0" name=""/>
        <dsp:cNvSpPr/>
      </dsp:nvSpPr>
      <dsp:spPr>
        <a:xfrm>
          <a:off x="2516304" y="2319967"/>
          <a:ext cx="1589226" cy="127977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tx1"/>
              </a:solidFill>
              <a:latin typeface="Marianne" panose="02000000000000000000" pitchFamily="50" charset="0"/>
            </a:rPr>
            <a:t>Egalité </a:t>
          </a:r>
          <a:r>
            <a:rPr lang="fr-FR" sz="1500" b="1" kern="1200" dirty="0" smtClean="0">
              <a:solidFill>
                <a:schemeClr val="tx1"/>
              </a:solidFill>
              <a:latin typeface="Marianne" panose="02000000000000000000" pitchFamily="50" charset="0"/>
            </a:rPr>
            <a:t>Pro.</a:t>
          </a:r>
          <a:endParaRPr lang="fr-FR" sz="1500" b="1" kern="1200" dirty="0">
            <a:solidFill>
              <a:schemeClr val="tx1"/>
            </a:solidFill>
            <a:latin typeface="Marianne" panose="02000000000000000000" pitchFamily="50" charset="0"/>
          </a:endParaRPr>
        </a:p>
      </dsp:txBody>
      <dsp:txXfrm>
        <a:off x="2755388" y="2512497"/>
        <a:ext cx="1111058" cy="894719"/>
      </dsp:txXfrm>
    </dsp:sp>
    <dsp:sp modelId="{E2D73736-AC2C-416B-AF67-558C52A5DB45}">
      <dsp:nvSpPr>
        <dsp:cNvPr id="0" name=""/>
        <dsp:cNvSpPr/>
      </dsp:nvSpPr>
      <dsp:spPr>
        <a:xfrm flipV="1">
          <a:off x="4995324" y="4397939"/>
          <a:ext cx="26324" cy="4412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0F7E0-4801-4B3C-9076-88378A102353}">
      <dsp:nvSpPr>
        <dsp:cNvPr id="0" name=""/>
        <dsp:cNvSpPr/>
      </dsp:nvSpPr>
      <dsp:spPr>
        <a:xfrm flipV="1">
          <a:off x="5400584" y="4263689"/>
          <a:ext cx="225671" cy="376805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750AD-2EAE-4027-A437-1A0DB7290AE9}">
      <dsp:nvSpPr>
        <dsp:cNvPr id="0" name=""/>
        <dsp:cNvSpPr/>
      </dsp:nvSpPr>
      <dsp:spPr>
        <a:xfrm flipV="1">
          <a:off x="5305977" y="4301610"/>
          <a:ext cx="26324" cy="4412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5B366-DCA6-45E1-8361-DC477C1B26C7}">
      <dsp:nvSpPr>
        <dsp:cNvPr id="0" name=""/>
        <dsp:cNvSpPr/>
      </dsp:nvSpPr>
      <dsp:spPr>
        <a:xfrm>
          <a:off x="1282792" y="1622083"/>
          <a:ext cx="1490663" cy="126870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5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  <a:effectLst/>
              <a:latin typeface="Marianne" panose="02000000000000000000" pitchFamily="50" charset="0"/>
            </a:rPr>
            <a:t>Attractivité</a:t>
          </a:r>
          <a:endParaRPr lang="fr-FR" sz="1400" b="1" kern="1200" dirty="0">
            <a:solidFill>
              <a:schemeClr val="bg1"/>
            </a:solidFill>
            <a:effectLst/>
            <a:latin typeface="Marianne" panose="02000000000000000000" pitchFamily="50" charset="0"/>
          </a:endParaRPr>
        </a:p>
      </dsp:txBody>
      <dsp:txXfrm>
        <a:off x="1512740" y="1817792"/>
        <a:ext cx="1030767" cy="877291"/>
      </dsp:txXfrm>
    </dsp:sp>
    <dsp:sp modelId="{5910BA8A-27D8-48A1-ADAC-CBAE10DEFA8A}">
      <dsp:nvSpPr>
        <dsp:cNvPr id="0" name=""/>
        <dsp:cNvSpPr/>
      </dsp:nvSpPr>
      <dsp:spPr>
        <a:xfrm flipV="1">
          <a:off x="4921968" y="4472880"/>
          <a:ext cx="26324" cy="4412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AB217-8E20-4282-818C-809B7D4550D1}">
      <dsp:nvSpPr>
        <dsp:cNvPr id="0" name=""/>
        <dsp:cNvSpPr/>
      </dsp:nvSpPr>
      <dsp:spPr>
        <a:xfrm flipV="1">
          <a:off x="5648763" y="3983994"/>
          <a:ext cx="225671" cy="376805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1E2C8-C541-455A-9001-748C628009B5}">
      <dsp:nvSpPr>
        <dsp:cNvPr id="0" name=""/>
        <dsp:cNvSpPr/>
      </dsp:nvSpPr>
      <dsp:spPr>
        <a:xfrm flipV="1">
          <a:off x="5000559" y="4323000"/>
          <a:ext cx="26324" cy="4412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C78C9-D179-4A70-B165-794218673FB9}">
      <dsp:nvSpPr>
        <dsp:cNvPr id="0" name=""/>
        <dsp:cNvSpPr/>
      </dsp:nvSpPr>
      <dsp:spPr>
        <a:xfrm>
          <a:off x="2556151" y="946943"/>
          <a:ext cx="1490663" cy="127977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  <a:latin typeface="Marianne" panose="02000000000000000000" pitchFamily="50" charset="0"/>
            </a:rPr>
            <a:t>Carrières</a:t>
          </a:r>
          <a:endParaRPr lang="fr-FR" sz="1600" b="1" kern="1200" dirty="0">
            <a:solidFill>
              <a:schemeClr val="tx1"/>
            </a:solidFill>
            <a:latin typeface="Marianne" panose="02000000000000000000" pitchFamily="50" charset="0"/>
          </a:endParaRPr>
        </a:p>
      </dsp:txBody>
      <dsp:txXfrm>
        <a:off x="2787021" y="1145152"/>
        <a:ext cx="1028923" cy="883361"/>
      </dsp:txXfrm>
    </dsp:sp>
    <dsp:sp modelId="{C4FA10F7-0B07-47D4-A599-2E2A723D7F33}">
      <dsp:nvSpPr>
        <dsp:cNvPr id="0" name=""/>
        <dsp:cNvSpPr/>
      </dsp:nvSpPr>
      <dsp:spPr>
        <a:xfrm flipV="1">
          <a:off x="5204581" y="3874067"/>
          <a:ext cx="26324" cy="4412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A3290-65BF-4AD6-B3A8-A27E6C21D0E1}">
      <dsp:nvSpPr>
        <dsp:cNvPr id="0" name=""/>
        <dsp:cNvSpPr/>
      </dsp:nvSpPr>
      <dsp:spPr>
        <a:xfrm flipV="1">
          <a:off x="5226909" y="3935068"/>
          <a:ext cx="225671" cy="376805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2B340-7548-4D3A-8FD1-7F5022150361}">
      <dsp:nvSpPr>
        <dsp:cNvPr id="0" name=""/>
        <dsp:cNvSpPr/>
      </dsp:nvSpPr>
      <dsp:spPr>
        <a:xfrm flipV="1">
          <a:off x="4959055" y="3559617"/>
          <a:ext cx="26324" cy="4412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739B6-73CC-459C-A214-5D0EE15C8C42}">
      <dsp:nvSpPr>
        <dsp:cNvPr id="0" name=""/>
        <dsp:cNvSpPr/>
      </dsp:nvSpPr>
      <dsp:spPr>
        <a:xfrm>
          <a:off x="3851481" y="1642205"/>
          <a:ext cx="1490663" cy="127977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  <a:latin typeface="Marianne" panose="02000000000000000000" pitchFamily="50" charset="0"/>
            </a:rPr>
            <a:t>Promotion interne</a:t>
          </a:r>
          <a:endParaRPr lang="fr-FR" sz="1400" b="1" kern="1200" dirty="0">
            <a:solidFill>
              <a:schemeClr val="bg1"/>
            </a:solidFill>
            <a:latin typeface="Marianne" panose="02000000000000000000" pitchFamily="50" charset="0"/>
          </a:endParaRPr>
        </a:p>
      </dsp:txBody>
      <dsp:txXfrm>
        <a:off x="4082351" y="1840414"/>
        <a:ext cx="1028923" cy="883361"/>
      </dsp:txXfrm>
    </dsp:sp>
    <dsp:sp modelId="{2E4CBDE6-DB10-42CE-B385-73FFDB308888}">
      <dsp:nvSpPr>
        <dsp:cNvPr id="0" name=""/>
        <dsp:cNvSpPr/>
      </dsp:nvSpPr>
      <dsp:spPr>
        <a:xfrm flipV="1">
          <a:off x="5672291" y="3874066"/>
          <a:ext cx="26324" cy="4412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8D917-C254-4D45-86CD-41DCA91A69AF}">
      <dsp:nvSpPr>
        <dsp:cNvPr id="0" name=""/>
        <dsp:cNvSpPr/>
      </dsp:nvSpPr>
      <dsp:spPr>
        <a:xfrm flipV="1">
          <a:off x="5398218" y="3973627"/>
          <a:ext cx="225671" cy="376805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6EB4E-3F04-43DB-B203-7D5EAA4540AF}">
      <dsp:nvSpPr>
        <dsp:cNvPr id="0" name=""/>
        <dsp:cNvSpPr/>
      </dsp:nvSpPr>
      <dsp:spPr>
        <a:xfrm flipV="1">
          <a:off x="5496600" y="4145219"/>
          <a:ext cx="26324" cy="4412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A400-FB8F-41B7-905B-FD54B8CD9334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71CCC-87B7-464D-9264-088F76F2F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038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06/07/2021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209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70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650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048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753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61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9508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651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025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7">
            <a:extLst>
              <a:ext uri="{FF2B5EF4-FFF2-40B4-BE49-F238E27FC236}">
                <a16:creationId xmlns=""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20687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=""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71550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=""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E941E2F-A1CA-4B3C-B64E-2D959595785E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F60C857-412F-4ED2-83E1-A54F41B6E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99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=""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71550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>
            <a:extLst>
              <a:ext uri="{FF2B5EF4-FFF2-40B4-BE49-F238E27FC236}">
                <a16:creationId xmlns=""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=""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=""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=""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=""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=""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=""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=""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=""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=""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=""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0620B1E7-28CB-5340-99E1-D6CD526B04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355127"/>
            <a:ext cx="2520158" cy="14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06/07/2021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  <a:prstGeom prst="rect">
            <a:avLst/>
          </a:prstGeo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665B74AF-140B-5C4A-AD2F-F9BE95FB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76" y="555526"/>
            <a:ext cx="5076136" cy="29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E941E2F-A1CA-4B3C-B64E-2D959595785E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F60C857-412F-4ED2-83E1-A54F41B6E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81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91E8A05D-5B0B-E544-9FB8-7A3273014EF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96632C-540E-884F-BA53-88537CCAC1E2}"/>
              </a:ext>
            </a:extLst>
          </p:cNvPr>
          <p:cNvSpPr/>
          <p:nvPr userDrawn="1"/>
        </p:nvSpPr>
        <p:spPr>
          <a:xfrm>
            <a:off x="3851920" y="411510"/>
            <a:ext cx="144016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=""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771550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F5ADF70E-ED33-415E-B1B5-1E0E69484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-596602"/>
            <a:ext cx="6277620" cy="39078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51215" y="3651870"/>
            <a:ext cx="1582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b="1" kern="0" dirty="0">
                <a:solidFill>
                  <a:prstClr val="black"/>
                </a:solidFill>
                <a:latin typeface="Marianne" panose="02000000000000000000" pitchFamily="50" charset="0"/>
                <a:cs typeface="Rubik" panose="02000604000000020004" pitchFamily="2" charset="-79"/>
              </a:rPr>
              <a:t>6 juillet 2021</a:t>
            </a:r>
            <a:endParaRPr lang="fr-FR" sz="800" b="1" kern="0" dirty="0">
              <a:solidFill>
                <a:sysClr val="windowText" lastClr="000000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91961" y="555526"/>
            <a:ext cx="8552039" cy="65659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latin typeface="Marianne" panose="02000000000000000000" pitchFamily="50" charset="0"/>
              </a:rPr>
              <a:t>Illustrations évolutions salariales 2016-2021</a:t>
            </a:r>
          </a:p>
          <a:p>
            <a:r>
              <a:rPr lang="fr-FR" sz="2100" b="1" dirty="0">
                <a:latin typeface="Marianne" panose="02000000000000000000" pitchFamily="50" charset="0"/>
              </a:rPr>
              <a:t>Méthodologie retenue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966397399"/>
              </p:ext>
            </p:extLst>
          </p:nvPr>
        </p:nvGraphicFramePr>
        <p:xfrm>
          <a:off x="571065" y="967585"/>
          <a:ext cx="83295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à coins arrondis 3"/>
          <p:cNvSpPr/>
          <p:nvPr/>
        </p:nvSpPr>
        <p:spPr>
          <a:xfrm>
            <a:off x="6339469" y="2785018"/>
            <a:ext cx="2264979" cy="1254512"/>
          </a:xfrm>
          <a:prstGeom prst="wedgeRoundRectCallout">
            <a:avLst>
              <a:gd name="adj1" fmla="val -62757"/>
              <a:gd name="adj2" fmla="val -8816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Les illustrations présentées ci-après reflètent la rémunération qui sera servie fin 2021, une fois toutes les revalorisations en cours achevées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5399" y="123478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3" y="1563638"/>
            <a:ext cx="1791929" cy="2237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2" name="Rectangle 11"/>
          <p:cNvSpPr/>
          <p:nvPr/>
        </p:nvSpPr>
        <p:spPr>
          <a:xfrm>
            <a:off x="1763688" y="1067577"/>
            <a:ext cx="262152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500" dirty="0">
                <a:latin typeface="Marianne" panose="02000000000000000000" pitchFamily="50" charset="0"/>
              </a:rPr>
              <a:t>Entre 2016 et 2021, la rémunération mensuelle nette d’un brigadier de police au premier échelon de son grade a augmenté de 13 % entre 2016 et 2021, soit </a:t>
            </a:r>
            <a:r>
              <a:rPr lang="fr-FR" sz="1500" b="1" dirty="0">
                <a:latin typeface="Marianne" panose="02000000000000000000" pitchFamily="50" charset="0"/>
              </a:rPr>
              <a:t>315</a:t>
            </a:r>
            <a:r>
              <a:rPr lang="fr-FR" sz="1500" dirty="0">
                <a:latin typeface="Marianne" panose="02000000000000000000" pitchFamily="50" charset="0"/>
              </a:rPr>
              <a:t> </a:t>
            </a:r>
            <a:r>
              <a:rPr lang="fr-FR" sz="1500" b="1" dirty="0">
                <a:latin typeface="Marianne" panose="02000000000000000000" pitchFamily="50" charset="0"/>
              </a:rPr>
              <a:t>€</a:t>
            </a:r>
            <a:r>
              <a:rPr lang="fr-FR" sz="1500" dirty="0">
                <a:latin typeface="Marianne" panose="02000000000000000000" pitchFamily="50" charset="0"/>
              </a:rPr>
              <a:t>.</a:t>
            </a:r>
          </a:p>
          <a:p>
            <a:pPr algn="just"/>
            <a:endParaRPr lang="fr-FR" sz="1500" dirty="0">
              <a:latin typeface="Marianne" panose="02000000000000000000" pitchFamily="50" charset="0"/>
            </a:endParaRPr>
          </a:p>
          <a:p>
            <a:pPr algn="just"/>
            <a:r>
              <a:rPr lang="fr-FR" sz="1500" dirty="0">
                <a:latin typeface="Marianne" panose="02000000000000000000" pitchFamily="50" charset="0"/>
              </a:rPr>
              <a:t>Durant la même période, celle d’un brigadier-chef de police au 4</a:t>
            </a:r>
            <a:r>
              <a:rPr lang="fr-FR" sz="1500" baseline="30000" dirty="0">
                <a:latin typeface="Marianne" panose="02000000000000000000" pitchFamily="50" charset="0"/>
              </a:rPr>
              <a:t>ème</a:t>
            </a:r>
            <a:r>
              <a:rPr lang="fr-FR" sz="1500" dirty="0">
                <a:latin typeface="Marianne" panose="02000000000000000000" pitchFamily="50" charset="0"/>
              </a:rPr>
              <a:t> échelon a augmenté de 11 %, soit </a:t>
            </a:r>
            <a:r>
              <a:rPr lang="fr-FR" sz="1500" b="1" dirty="0">
                <a:latin typeface="Marianne" panose="02000000000000000000" pitchFamily="50" charset="0"/>
              </a:rPr>
              <a:t>319</a:t>
            </a:r>
            <a:r>
              <a:rPr lang="fr-FR" sz="1500" dirty="0">
                <a:latin typeface="Marianne" panose="02000000000000000000" pitchFamily="50" charset="0"/>
              </a:rPr>
              <a:t> </a:t>
            </a:r>
            <a:r>
              <a:rPr lang="fr-FR" sz="1500" b="1" dirty="0">
                <a:latin typeface="Marianne" panose="02000000000000000000" pitchFamily="50" charset="0"/>
              </a:rPr>
              <a:t>€</a:t>
            </a:r>
            <a:r>
              <a:rPr lang="fr-FR" sz="1500" dirty="0">
                <a:latin typeface="Marianne" panose="02000000000000000000" pitchFamily="50" charset="0"/>
              </a:rPr>
              <a:t>.</a:t>
            </a:r>
          </a:p>
          <a:p>
            <a:pPr algn="just"/>
            <a:endParaRPr lang="fr-FR" sz="1500" dirty="0">
              <a:latin typeface="Marianne" panose="02000000000000000000" pitchFamily="50" charset="0"/>
            </a:endParaRPr>
          </a:p>
          <a:p>
            <a:pPr algn="just"/>
            <a:endParaRPr lang="fr-FR" sz="1500" dirty="0">
              <a:latin typeface="Marianne" panose="02000000000000000000" pitchFamily="50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12449" y="339502"/>
            <a:ext cx="8552039" cy="65659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>
                <a:latin typeface="Marianne" panose="02000000000000000000" pitchFamily="50" charset="0"/>
              </a:rPr>
              <a:t>Gardiens de la paix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632" y="1215922"/>
            <a:ext cx="4124302" cy="3036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399" y="123478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1" t="4850" r="567" b="5476"/>
          <a:stretch/>
        </p:blipFill>
        <p:spPr>
          <a:xfrm>
            <a:off x="1426773" y="822649"/>
            <a:ext cx="2183210" cy="19689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8614" y="2896641"/>
            <a:ext cx="4142270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350" dirty="0">
                <a:latin typeface="Marianne" panose="02000000000000000000" pitchFamily="50" charset="0"/>
              </a:rPr>
              <a:t>Entre 2016 et 2021, la rémunération mensuelle nette d’un  professeur certifié au 7</a:t>
            </a:r>
            <a:r>
              <a:rPr lang="fr-FR" sz="1350" baseline="30000" dirty="0">
                <a:latin typeface="Marianne" panose="02000000000000000000" pitchFamily="50" charset="0"/>
              </a:rPr>
              <a:t>ème</a:t>
            </a:r>
            <a:r>
              <a:rPr lang="fr-FR" sz="1350" dirty="0">
                <a:latin typeface="Marianne" panose="02000000000000000000" pitchFamily="50" charset="0"/>
              </a:rPr>
              <a:t> échelon de la classe normale a augmenté de 7 %, soit </a:t>
            </a:r>
            <a:r>
              <a:rPr lang="fr-FR" sz="1350" b="1" dirty="0">
                <a:latin typeface="Marianne" panose="02000000000000000000" pitchFamily="50" charset="0"/>
              </a:rPr>
              <a:t>155</a:t>
            </a:r>
            <a:r>
              <a:rPr lang="fr-FR" sz="1350" dirty="0">
                <a:latin typeface="Marianne" panose="02000000000000000000" pitchFamily="50" charset="0"/>
              </a:rPr>
              <a:t> €.</a:t>
            </a:r>
          </a:p>
          <a:p>
            <a:pPr algn="just"/>
            <a:endParaRPr lang="fr-FR" sz="1350" dirty="0">
              <a:latin typeface="Marianne" panose="02000000000000000000" pitchFamily="50" charset="0"/>
            </a:endParaRPr>
          </a:p>
          <a:p>
            <a:pPr algn="just"/>
            <a:r>
              <a:rPr lang="fr-FR" sz="1350" dirty="0">
                <a:latin typeface="Marianne" panose="02000000000000000000" pitchFamily="50" charset="0"/>
              </a:rPr>
              <a:t>Durant la même période, celle d’un professeur certifié au 8</a:t>
            </a:r>
            <a:r>
              <a:rPr lang="fr-FR" sz="1350" baseline="30000" dirty="0">
                <a:latin typeface="Marianne" panose="02000000000000000000" pitchFamily="50" charset="0"/>
              </a:rPr>
              <a:t>ème</a:t>
            </a:r>
            <a:r>
              <a:rPr lang="fr-FR" sz="1350" dirty="0">
                <a:latin typeface="Marianne" panose="02000000000000000000" pitchFamily="50" charset="0"/>
              </a:rPr>
              <a:t> échelon de la classe normale a augmenté de 6 %, soit </a:t>
            </a:r>
            <a:r>
              <a:rPr lang="fr-FR" sz="1350" b="1" dirty="0">
                <a:latin typeface="Marianne" panose="02000000000000000000" pitchFamily="50" charset="0"/>
              </a:rPr>
              <a:t>152</a:t>
            </a:r>
            <a:r>
              <a:rPr lang="fr-FR" sz="1350" dirty="0">
                <a:latin typeface="Marianne" panose="02000000000000000000" pitchFamily="50" charset="0"/>
              </a:rPr>
              <a:t> €.</a:t>
            </a:r>
          </a:p>
          <a:p>
            <a:pPr algn="just"/>
            <a:endParaRPr lang="fr-FR" sz="1350" dirty="0">
              <a:latin typeface="Marianne" panose="02000000000000000000" pitchFamily="50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12449" y="339502"/>
            <a:ext cx="8552039" cy="65659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>
                <a:latin typeface="Marianne" panose="02000000000000000000" pitchFamily="50" charset="0"/>
              </a:rPr>
              <a:t>Professeurs certifiés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476" y="1092263"/>
            <a:ext cx="4014104" cy="350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399" y="123478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0076" y="3344371"/>
            <a:ext cx="361949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350" dirty="0">
                <a:latin typeface="Marianne" panose="02000000000000000000" pitchFamily="50" charset="0"/>
              </a:rPr>
              <a:t>Entre 2016 et 2021, la rémunération mensuelle nette d’un greffier des services judiciaires au 4</a:t>
            </a:r>
            <a:r>
              <a:rPr lang="fr-FR" sz="1350" baseline="30000" dirty="0">
                <a:latin typeface="Marianne" panose="02000000000000000000" pitchFamily="50" charset="0"/>
              </a:rPr>
              <a:t>ème</a:t>
            </a:r>
            <a:r>
              <a:rPr lang="fr-FR" sz="1350" dirty="0">
                <a:latin typeface="Marianne" panose="02000000000000000000" pitchFamily="50" charset="0"/>
              </a:rPr>
              <a:t> échelon du 1</a:t>
            </a:r>
            <a:r>
              <a:rPr lang="fr-FR" sz="1350" baseline="30000" dirty="0">
                <a:latin typeface="Marianne" panose="02000000000000000000" pitchFamily="50" charset="0"/>
              </a:rPr>
              <a:t>er</a:t>
            </a:r>
            <a:r>
              <a:rPr lang="fr-FR" sz="1350" dirty="0">
                <a:latin typeface="Marianne" panose="02000000000000000000" pitchFamily="50" charset="0"/>
              </a:rPr>
              <a:t> grade a augmenté de 10 %, soit </a:t>
            </a:r>
            <a:r>
              <a:rPr lang="fr-FR" sz="1350" b="1" dirty="0">
                <a:latin typeface="Marianne" panose="02000000000000000000" pitchFamily="50" charset="0"/>
              </a:rPr>
              <a:t>183</a:t>
            </a:r>
            <a:r>
              <a:rPr lang="fr-FR" sz="1350" dirty="0">
                <a:latin typeface="Marianne" panose="02000000000000000000" pitchFamily="50" charset="0"/>
              </a:rPr>
              <a:t> €.</a:t>
            </a:r>
          </a:p>
          <a:p>
            <a:pPr algn="just"/>
            <a:endParaRPr lang="fr-FR" sz="1350" dirty="0">
              <a:latin typeface="Marianne" panose="02000000000000000000" pitchFamily="50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7323" t="11984" r="6816" b="1749"/>
          <a:stretch/>
        </p:blipFill>
        <p:spPr>
          <a:xfrm>
            <a:off x="1460165" y="1011996"/>
            <a:ext cx="1711030" cy="1940193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12449" y="339502"/>
            <a:ext cx="8552039" cy="65659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>
                <a:latin typeface="Marianne" panose="02000000000000000000" pitchFamily="50" charset="0"/>
              </a:rPr>
              <a:t>Greffiers judiciaires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226" y="1146390"/>
            <a:ext cx="4124302" cy="3036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399" y="123478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1666" y="1275606"/>
            <a:ext cx="3017520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350" dirty="0">
                <a:latin typeface="Marianne" panose="02000000000000000000" pitchFamily="50" charset="0"/>
              </a:rPr>
              <a:t>Entre 2016 et 2021, la rémunération mensuelle nette d’un surveillant-brigadier de l’administration pénitentiaire au 4</a:t>
            </a:r>
            <a:r>
              <a:rPr lang="fr-FR" sz="1350" baseline="30000" dirty="0">
                <a:latin typeface="Marianne" panose="02000000000000000000" pitchFamily="50" charset="0"/>
              </a:rPr>
              <a:t>ème</a:t>
            </a:r>
            <a:r>
              <a:rPr lang="fr-FR" sz="1350" dirty="0">
                <a:latin typeface="Marianne" panose="02000000000000000000" pitchFamily="50" charset="0"/>
              </a:rPr>
              <a:t> échelon a augmenté de 11 %, soit </a:t>
            </a:r>
            <a:r>
              <a:rPr lang="fr-FR" sz="1350" b="1" dirty="0">
                <a:latin typeface="Marianne" panose="02000000000000000000" pitchFamily="50" charset="0"/>
              </a:rPr>
              <a:t>267</a:t>
            </a:r>
            <a:r>
              <a:rPr lang="fr-FR" sz="1350" dirty="0">
                <a:latin typeface="Marianne" panose="02000000000000000000" pitchFamily="50" charset="0"/>
              </a:rPr>
              <a:t> €.</a:t>
            </a:r>
          </a:p>
          <a:p>
            <a:pPr algn="just"/>
            <a:endParaRPr lang="fr-FR" sz="1350" dirty="0">
              <a:latin typeface="Marianne" panose="02000000000000000000" pitchFamily="50" charset="0"/>
            </a:endParaRPr>
          </a:p>
          <a:p>
            <a:pPr algn="just"/>
            <a:r>
              <a:rPr lang="fr-FR" sz="1350" dirty="0">
                <a:latin typeface="Marianne" panose="02000000000000000000" pitchFamily="50" charset="0"/>
              </a:rPr>
              <a:t>Durant la même période, celle d’un premier surveillant au 3</a:t>
            </a:r>
            <a:r>
              <a:rPr lang="fr-FR" sz="1350" baseline="30000" dirty="0">
                <a:latin typeface="Marianne" panose="02000000000000000000" pitchFamily="50" charset="0"/>
              </a:rPr>
              <a:t>ème</a:t>
            </a:r>
            <a:r>
              <a:rPr lang="fr-FR" sz="1350" dirty="0">
                <a:latin typeface="Marianne" panose="02000000000000000000" pitchFamily="50" charset="0"/>
              </a:rPr>
              <a:t> échelon a également augmenté de 11 %, soit </a:t>
            </a:r>
            <a:r>
              <a:rPr lang="fr-FR" sz="1350" b="1" dirty="0">
                <a:latin typeface="Marianne" panose="02000000000000000000" pitchFamily="50" charset="0"/>
              </a:rPr>
              <a:t>275</a:t>
            </a:r>
            <a:r>
              <a:rPr lang="fr-FR" sz="1350" dirty="0">
                <a:latin typeface="Marianne" panose="02000000000000000000" pitchFamily="50" charset="0"/>
              </a:rPr>
              <a:t> € et celle d’un surveillant au 1</a:t>
            </a:r>
            <a:r>
              <a:rPr lang="fr-FR" sz="1350" baseline="30000" dirty="0">
                <a:latin typeface="Marianne" panose="02000000000000000000" pitchFamily="50" charset="0"/>
              </a:rPr>
              <a:t>er</a:t>
            </a:r>
            <a:r>
              <a:rPr lang="fr-FR" sz="1350" dirty="0">
                <a:latin typeface="Marianne" panose="02000000000000000000" pitchFamily="50" charset="0"/>
              </a:rPr>
              <a:t> échelon a augmenté de 14 %, soit </a:t>
            </a:r>
            <a:r>
              <a:rPr lang="fr-FR" sz="1350" b="1" dirty="0">
                <a:latin typeface="Marianne" panose="02000000000000000000" pitchFamily="50" charset="0"/>
              </a:rPr>
              <a:t>244</a:t>
            </a:r>
            <a:r>
              <a:rPr lang="fr-FR" sz="1350" dirty="0">
                <a:latin typeface="Marianne" panose="02000000000000000000" pitchFamily="50" charset="0"/>
              </a:rPr>
              <a:t> </a:t>
            </a:r>
            <a:r>
              <a:rPr lang="fr-FR" sz="1350" b="1" dirty="0">
                <a:latin typeface="Marianne" panose="02000000000000000000" pitchFamily="50" charset="0"/>
              </a:rPr>
              <a:t>€</a:t>
            </a:r>
            <a:r>
              <a:rPr lang="fr-FR" sz="1350" dirty="0">
                <a:latin typeface="Marianne" panose="02000000000000000000" pitchFamily="50" charset="0"/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8865" t="5675" r="28847" b="8289"/>
          <a:stretch/>
        </p:blipFill>
        <p:spPr>
          <a:xfrm>
            <a:off x="383232" y="1678275"/>
            <a:ext cx="1313503" cy="2161310"/>
          </a:xfrm>
          <a:prstGeom prst="rect">
            <a:avLst/>
          </a:prstGeom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403342" y="339502"/>
            <a:ext cx="8561146" cy="65659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>
                <a:latin typeface="Marianne" panose="02000000000000000000" pitchFamily="50" charset="0"/>
              </a:rPr>
              <a:t>Surveillants pénitentiaires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930" y="1131590"/>
            <a:ext cx="3922558" cy="3431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399" y="123478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16" y="1611038"/>
            <a:ext cx="1779301" cy="250420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974" y="1305233"/>
            <a:ext cx="6078590" cy="3115812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75350" y="339502"/>
            <a:ext cx="8561146" cy="65659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>
                <a:latin typeface="Marianne" panose="02000000000000000000" pitchFamily="50" charset="0"/>
              </a:rPr>
              <a:t>FPH – Infirmiers en soins généraux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399" y="123478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5776" t="13399" r="24093" b="3575"/>
          <a:stretch/>
        </p:blipFill>
        <p:spPr>
          <a:xfrm>
            <a:off x="1512601" y="1168577"/>
            <a:ext cx="1495061" cy="15482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8591" y="3062749"/>
            <a:ext cx="326308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350" dirty="0">
                <a:latin typeface="Marianne" panose="02000000000000000000" pitchFamily="50" charset="0"/>
              </a:rPr>
              <a:t>Entre 2016 et 2021, la rémunération mensuelle nette d’un assistant de service social des administrations de l’Etat au 1</a:t>
            </a:r>
            <a:r>
              <a:rPr lang="fr-FR" sz="1350" baseline="30000" dirty="0">
                <a:latin typeface="Marianne" panose="02000000000000000000" pitchFamily="50" charset="0"/>
              </a:rPr>
              <a:t>er</a:t>
            </a:r>
            <a:r>
              <a:rPr lang="fr-FR" sz="1350" dirty="0">
                <a:latin typeface="Marianne" panose="02000000000000000000" pitchFamily="50" charset="0"/>
              </a:rPr>
              <a:t> échelon du 1</a:t>
            </a:r>
            <a:r>
              <a:rPr lang="fr-FR" sz="1350" baseline="30000" dirty="0">
                <a:latin typeface="Marianne" panose="02000000000000000000" pitchFamily="50" charset="0"/>
              </a:rPr>
              <a:t>er</a:t>
            </a:r>
            <a:r>
              <a:rPr lang="fr-FR" sz="1350" dirty="0">
                <a:latin typeface="Marianne" panose="02000000000000000000" pitchFamily="50" charset="0"/>
              </a:rPr>
              <a:t> grade a augmenté de 11 %, soit </a:t>
            </a:r>
            <a:r>
              <a:rPr lang="fr-FR" sz="1350" b="1" dirty="0">
                <a:latin typeface="Marianne" panose="02000000000000000000" pitchFamily="50" charset="0"/>
              </a:rPr>
              <a:t>199</a:t>
            </a:r>
            <a:r>
              <a:rPr lang="fr-FR" sz="1350" dirty="0">
                <a:latin typeface="Marianne" panose="02000000000000000000" pitchFamily="50" charset="0"/>
              </a:rPr>
              <a:t> €.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75350" y="267494"/>
            <a:ext cx="8561146" cy="65659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>
                <a:latin typeface="Marianne" panose="02000000000000000000" pitchFamily="50" charset="0"/>
              </a:rPr>
              <a:t>Assistants sociaux de l’Etat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059582"/>
            <a:ext cx="3960440" cy="3459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399" y="123478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3983" y="1851670"/>
            <a:ext cx="6858000" cy="1243481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Marianne" panose="02000000000000000000" pitchFamily="50" charset="0"/>
                <a:cs typeface="Rubik" panose="02000604000000020004" pitchFamily="2" charset="-79"/>
              </a:rPr>
              <a:t>Rendez-vous salarial 2020</a:t>
            </a:r>
            <a:br>
              <a:rPr lang="fr-FR" dirty="0" smtClean="0">
                <a:latin typeface="Marianne" panose="02000000000000000000" pitchFamily="50" charset="0"/>
                <a:cs typeface="Rubik" panose="02000604000000020004" pitchFamily="2" charset="-79"/>
              </a:rPr>
            </a:br>
            <a:r>
              <a:rPr lang="fr-FR" sz="3675" i="1" dirty="0">
                <a:latin typeface="Marianne" panose="02000000000000000000" pitchFamily="50" charset="0"/>
                <a:cs typeface="Rubik" panose="02000604000000020004" pitchFamily="2" charset="-79"/>
              </a:rPr>
              <a:t>Suivi de la mise en œuvre</a:t>
            </a:r>
            <a:endParaRPr lang="fr-FR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399" y="123478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043608" y="283853"/>
            <a:ext cx="7394231" cy="65659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fr-FR" sz="2400" b="1" dirty="0">
                <a:latin typeface="Marianne" panose="02000000000000000000" pitchFamily="50" charset="0"/>
              </a:rPr>
              <a:t>Revalorisations ciblées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4085471"/>
            <a:ext cx="8458466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fr-FR" b="1" dirty="0">
                <a:latin typeface="Marianne" panose="02000000000000000000" pitchFamily="50" charset="0"/>
              </a:rPr>
              <a:t>Mise en œuvre d’ici la fin d’année 2021, avec effet rétroactif au 1</a:t>
            </a:r>
            <a:r>
              <a:rPr lang="fr-FR" b="1" baseline="30000" dirty="0">
                <a:latin typeface="Marianne" panose="02000000000000000000" pitchFamily="50" charset="0"/>
              </a:rPr>
              <a:t>er</a:t>
            </a:r>
            <a:r>
              <a:rPr lang="fr-FR" b="1" dirty="0">
                <a:latin typeface="Marianne" panose="02000000000000000000" pitchFamily="50" charset="0"/>
              </a:rPr>
              <a:t> janvier</a:t>
            </a:r>
            <a:endParaRPr lang="fr-FR" dirty="0">
              <a:latin typeface="Marianne" panose="02000000000000000000" pitchFamily="50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112569" y="886805"/>
            <a:ext cx="1155449" cy="103797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Egalité pro</a:t>
            </a:r>
          </a:p>
        </p:txBody>
      </p:sp>
      <p:sp>
        <p:nvSpPr>
          <p:cNvPr id="15" name="Hexagone 14"/>
          <p:cNvSpPr/>
          <p:nvPr/>
        </p:nvSpPr>
        <p:spPr>
          <a:xfrm>
            <a:off x="619325" y="1405791"/>
            <a:ext cx="1480010" cy="949935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Attractivité</a:t>
            </a:r>
          </a:p>
        </p:txBody>
      </p:sp>
      <p:sp>
        <p:nvSpPr>
          <p:cNvPr id="16" name="Hexagone 15"/>
          <p:cNvSpPr/>
          <p:nvPr/>
        </p:nvSpPr>
        <p:spPr>
          <a:xfrm>
            <a:off x="1699518" y="2219749"/>
            <a:ext cx="1432322" cy="1072081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Mobilité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63608" y="940447"/>
            <a:ext cx="4428004" cy="3025928"/>
          </a:xfrm>
          <a:prstGeom prst="wedgeRectCallout">
            <a:avLst>
              <a:gd name="adj1" fmla="val -69763"/>
              <a:gd name="adj2" fmla="val -3421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latin typeface="Marianne" panose="02000000000000000000" pitchFamily="50" charset="0"/>
            </a:endParaRPr>
          </a:p>
          <a:p>
            <a:pPr algn="ctr"/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50" charset="0"/>
              </a:rPr>
              <a:t>Revaloriser les filières féminisées et peu primées</a:t>
            </a:r>
          </a:p>
          <a:p>
            <a:pPr algn="ctr"/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50" charset="0"/>
              </a:rPr>
              <a:t>Filière sociale et socio-éducative</a:t>
            </a:r>
          </a:p>
          <a:p>
            <a:pPr algn="ctr"/>
            <a:endParaRPr lang="fr-FR" sz="1200" dirty="0">
              <a:solidFill>
                <a:schemeClr val="accent2">
                  <a:lumMod val="75000"/>
                </a:schemeClr>
              </a:solidFill>
              <a:latin typeface="Marianne" panose="02000000000000000000" pitchFamily="50" charset="0"/>
            </a:endParaRPr>
          </a:p>
          <a:p>
            <a:pPr algn="just"/>
            <a:endParaRPr lang="fr-FR" sz="1200" dirty="0">
              <a:solidFill>
                <a:schemeClr val="accent2">
                  <a:lumMod val="75000"/>
                </a:schemeClr>
              </a:solidFill>
              <a:latin typeface="Marianne" panose="02000000000000000000" pitchFamily="50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50" charset="0"/>
              </a:rPr>
              <a:t>En 2020, première marche de revalorisation ciblée</a:t>
            </a:r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50" charset="0"/>
              </a:rPr>
              <a:t> des conseillers et assistants sociaux dans les ministères aux régimes indemnitaires les moins favorables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fr-FR" sz="1200" dirty="0">
              <a:solidFill>
                <a:schemeClr val="accent2">
                  <a:lumMod val="75000"/>
                </a:schemeClr>
              </a:solidFill>
              <a:latin typeface="Marianne" panose="02000000000000000000" pitchFamily="50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50" charset="0"/>
              </a:rPr>
              <a:t>En 2021, poursuite et élargissement de la mesure de convergence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50" charset="0"/>
              </a:rPr>
              <a:t>Deuxième marche pour les assistants et conseillers sociaux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50" charset="0"/>
              </a:rPr>
              <a:t>Extension à la filière socio-éducative de la justice (protection judiciaire de la justice et conseillers pénitentiaires d’insertion et de probation)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64716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328319" y="242773"/>
            <a:ext cx="7394231" cy="65659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fr-FR" sz="2400" b="1" dirty="0">
                <a:latin typeface="Marianne" panose="02000000000000000000" pitchFamily="50" charset="0"/>
              </a:rPr>
              <a:t>Revalorisations ciblées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4189145"/>
            <a:ext cx="8458466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fr-FR" b="1" dirty="0">
                <a:latin typeface="Marianne" panose="02000000000000000000" pitchFamily="50" charset="0"/>
              </a:rPr>
              <a:t>Mise en œuvre d’ici la fin d’année 2021, avec effet rétroactif au 1</a:t>
            </a:r>
            <a:r>
              <a:rPr lang="fr-FR" b="1" baseline="30000" dirty="0">
                <a:latin typeface="Marianne" panose="02000000000000000000" pitchFamily="50" charset="0"/>
              </a:rPr>
              <a:t>er</a:t>
            </a:r>
            <a:r>
              <a:rPr lang="fr-FR" b="1" dirty="0">
                <a:latin typeface="Marianne" panose="02000000000000000000" pitchFamily="50" charset="0"/>
              </a:rPr>
              <a:t> janvier</a:t>
            </a:r>
            <a:endParaRPr lang="fr-FR" dirty="0">
              <a:latin typeface="Marianne" panose="02000000000000000000" pitchFamily="50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603924" y="795292"/>
            <a:ext cx="1371473" cy="103797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200" dirty="0">
                <a:latin typeface="Marianne" panose="02000000000000000000" pitchFamily="50" charset="0"/>
              </a:rPr>
              <a:t>Egalité pro</a:t>
            </a:r>
          </a:p>
        </p:txBody>
      </p:sp>
      <p:sp>
        <p:nvSpPr>
          <p:cNvPr id="15" name="Hexagone 14"/>
          <p:cNvSpPr/>
          <p:nvPr/>
        </p:nvSpPr>
        <p:spPr>
          <a:xfrm>
            <a:off x="546824" y="1834725"/>
            <a:ext cx="1303689" cy="972840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200" dirty="0">
                <a:latin typeface="Marianne" panose="02000000000000000000" pitchFamily="50" charset="0"/>
              </a:rPr>
              <a:t>Attractivité</a:t>
            </a:r>
          </a:p>
        </p:txBody>
      </p:sp>
      <p:sp>
        <p:nvSpPr>
          <p:cNvPr id="16" name="Hexagone 15"/>
          <p:cNvSpPr/>
          <p:nvPr/>
        </p:nvSpPr>
        <p:spPr>
          <a:xfrm>
            <a:off x="1695291" y="2498737"/>
            <a:ext cx="1435329" cy="1172976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200" dirty="0">
                <a:latin typeface="Marianne" panose="02000000000000000000" pitchFamily="50" charset="0"/>
              </a:rPr>
              <a:t>Mobilité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79086" y="916612"/>
            <a:ext cx="4253354" cy="3239314"/>
          </a:xfrm>
          <a:prstGeom prst="wedgeRectCallout">
            <a:avLst>
              <a:gd name="adj1" fmla="val -107579"/>
              <a:gd name="adj2" fmla="val -1158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accent6">
                  <a:lumMod val="75000"/>
                </a:schemeClr>
              </a:solidFill>
              <a:latin typeface="Marianne" panose="02000000000000000000" pitchFamily="50" charset="0"/>
            </a:endParaRPr>
          </a:p>
          <a:p>
            <a:pPr algn="ctr"/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Marianne" panose="02000000000000000000" pitchFamily="50" charset="0"/>
              </a:rPr>
              <a:t>Renforcer l’attractivité des métiers en tension</a:t>
            </a:r>
          </a:p>
          <a:p>
            <a:pPr algn="ctr"/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Marianne" panose="02000000000000000000" pitchFamily="50" charset="0"/>
              </a:rPr>
              <a:t>Médecins du travail</a:t>
            </a:r>
          </a:p>
          <a:p>
            <a:pPr algn="ctr"/>
            <a:endParaRPr lang="fr-FR" sz="1200" dirty="0">
              <a:solidFill>
                <a:schemeClr val="accent6">
                  <a:lumMod val="75000"/>
                </a:schemeClr>
              </a:solidFill>
              <a:latin typeface="Marianne" panose="02000000000000000000" pitchFamily="50" charset="0"/>
            </a:endParaRPr>
          </a:p>
          <a:p>
            <a:pPr algn="just"/>
            <a:endParaRPr lang="fr-FR" sz="1200" dirty="0">
              <a:solidFill>
                <a:schemeClr val="accent6">
                  <a:lumMod val="75000"/>
                </a:schemeClr>
              </a:solidFill>
              <a:latin typeface="Marianne" panose="02000000000000000000" pitchFamily="50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Marianne" panose="02000000000000000000" pitchFamily="50" charset="0"/>
              </a:rPr>
              <a:t>Construction d’un référentiel interministériel de rémunération harmonisé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Marianne" panose="02000000000000000000" pitchFamily="50" charset="0"/>
              </a:rPr>
              <a:t>Eviter la concurrence entre les employeurs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Marianne" panose="02000000000000000000" pitchFamily="50" charset="0"/>
              </a:rPr>
              <a:t>Faciliter la mobilité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fr-FR" sz="1200" dirty="0">
              <a:solidFill>
                <a:schemeClr val="accent6">
                  <a:lumMod val="75000"/>
                </a:schemeClr>
              </a:solidFill>
              <a:latin typeface="Marianne" panose="02000000000000000000" pitchFamily="50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Marianne" panose="02000000000000000000" pitchFamily="50" charset="0"/>
              </a:rPr>
              <a:t>Un référentiel revalorisé qui tient compte des niveaux de fonction 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Marianne" panose="02000000000000000000" pitchFamily="50" charset="0"/>
              </a:rPr>
              <a:t>Une revalorisation de 12% en moyenne des montants servis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Marianne" panose="02000000000000000000" pitchFamily="50" charset="0"/>
              </a:rPr>
              <a:t>Des majorations pour tenir compte de l’expertise ou de niveaux de responsabilité particuliers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64716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182635"/>
            <a:ext cx="1534959" cy="955519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51520" y="1563638"/>
            <a:ext cx="8567935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 smtClean="0">
                <a:latin typeface="Marianne" panose="02000000000000000000" pitchFamily="50" charset="0"/>
                <a:cs typeface="Rubik" panose="02000604000000020004" pitchFamily="2" charset="-79"/>
              </a:rPr>
              <a:t>Données salariales</a:t>
            </a:r>
            <a:br>
              <a:rPr lang="fr-FR" sz="4400" dirty="0" smtClean="0">
                <a:latin typeface="Marianne" panose="02000000000000000000" pitchFamily="50" charset="0"/>
                <a:cs typeface="Rubik" panose="02000604000000020004" pitchFamily="2" charset="-79"/>
              </a:rPr>
            </a:br>
            <a:r>
              <a:rPr lang="fr-FR" sz="4400" dirty="0" smtClean="0">
                <a:latin typeface="Marianne" panose="02000000000000000000" pitchFamily="50" charset="0"/>
                <a:cs typeface="Rubik" panose="02000604000000020004" pitchFamily="2" charset="-79"/>
              </a:rPr>
              <a:t>relatives à la fonction publique </a:t>
            </a:r>
            <a:endParaRPr lang="fr-FR" sz="4400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084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311429" y="250383"/>
            <a:ext cx="7394231" cy="65659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fr-FR" sz="2400" b="1" dirty="0">
                <a:latin typeface="Marianne" panose="02000000000000000000" pitchFamily="50" charset="0"/>
              </a:rPr>
              <a:t>Revalorisations ciblées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4296344"/>
            <a:ext cx="8458466" cy="31547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fr-FR" sz="1600" b="1" dirty="0">
                <a:latin typeface="Marianne" panose="02000000000000000000" pitchFamily="50" charset="0"/>
              </a:rPr>
              <a:t>Mise en œuvre d’ici la fin d’année 2021, avec effet rétroactif au 1</a:t>
            </a:r>
            <a:r>
              <a:rPr lang="fr-FR" sz="1600" b="1" baseline="30000" dirty="0">
                <a:latin typeface="Marianne" panose="02000000000000000000" pitchFamily="50" charset="0"/>
              </a:rPr>
              <a:t>er</a:t>
            </a:r>
            <a:r>
              <a:rPr lang="fr-FR" sz="1600" b="1" dirty="0">
                <a:latin typeface="Marianne" panose="02000000000000000000" pitchFamily="50" charset="0"/>
              </a:rPr>
              <a:t> janvier</a:t>
            </a:r>
            <a:endParaRPr lang="fr-FR" sz="1600" dirty="0">
              <a:latin typeface="Marianne" panose="02000000000000000000" pitchFamily="50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689202" y="987050"/>
            <a:ext cx="1568500" cy="139960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Egalité pro</a:t>
            </a:r>
          </a:p>
        </p:txBody>
      </p:sp>
      <p:sp>
        <p:nvSpPr>
          <p:cNvPr id="15" name="Hexagone 14"/>
          <p:cNvSpPr/>
          <p:nvPr/>
        </p:nvSpPr>
        <p:spPr>
          <a:xfrm>
            <a:off x="486037" y="1818111"/>
            <a:ext cx="1568500" cy="13996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Attractivité</a:t>
            </a:r>
          </a:p>
        </p:txBody>
      </p:sp>
      <p:sp>
        <p:nvSpPr>
          <p:cNvPr id="16" name="Hexagone 15"/>
          <p:cNvSpPr/>
          <p:nvPr/>
        </p:nvSpPr>
        <p:spPr>
          <a:xfrm>
            <a:off x="1703313" y="2870242"/>
            <a:ext cx="1568500" cy="1399604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Mobilité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09116" y="933475"/>
            <a:ext cx="4896544" cy="3168876"/>
          </a:xfrm>
          <a:prstGeom prst="wedgeRectCallout">
            <a:avLst>
              <a:gd name="adj1" fmla="val -60205"/>
              <a:gd name="adj2" fmla="val 31027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050" dirty="0">
              <a:solidFill>
                <a:schemeClr val="accent6">
                  <a:lumMod val="75000"/>
                </a:schemeClr>
              </a:solidFill>
              <a:latin typeface="Marianne" panose="02000000000000000000" pitchFamily="50" charset="0"/>
            </a:endParaRPr>
          </a:p>
          <a:p>
            <a:pPr algn="ctr"/>
            <a:r>
              <a:rPr lang="fr-FR" sz="1050" b="1" dirty="0">
                <a:solidFill>
                  <a:schemeClr val="accent5">
                    <a:lumMod val="75000"/>
                  </a:schemeClr>
                </a:solidFill>
                <a:latin typeface="Marianne" panose="02000000000000000000" pitchFamily="50" charset="0"/>
              </a:rPr>
              <a:t>Lever les freins à la mobilité </a:t>
            </a:r>
          </a:p>
          <a:p>
            <a:pPr algn="ctr"/>
            <a:r>
              <a:rPr lang="fr-FR" sz="1050" b="1" dirty="0">
                <a:solidFill>
                  <a:schemeClr val="accent5">
                    <a:lumMod val="75000"/>
                  </a:schemeClr>
                </a:solidFill>
                <a:latin typeface="Marianne" panose="02000000000000000000" pitchFamily="50" charset="0"/>
              </a:rPr>
              <a:t>En Ile-de-France, entre administrations centrales et services déconcentrés</a:t>
            </a:r>
          </a:p>
          <a:p>
            <a:pPr algn="ctr"/>
            <a:r>
              <a:rPr lang="fr-FR" sz="1050" b="1" dirty="0">
                <a:solidFill>
                  <a:schemeClr val="accent5">
                    <a:lumMod val="75000"/>
                  </a:schemeClr>
                </a:solidFill>
                <a:latin typeface="Marianne" panose="02000000000000000000" pitchFamily="50" charset="0"/>
              </a:rPr>
              <a:t>En régions, entre services déconcentrés interministériels</a:t>
            </a:r>
          </a:p>
          <a:p>
            <a:pPr algn="just"/>
            <a:endParaRPr lang="fr-FR" sz="1050" dirty="0">
              <a:solidFill>
                <a:schemeClr val="accent5">
                  <a:lumMod val="75000"/>
                </a:schemeClr>
              </a:solidFill>
              <a:latin typeface="Marianne" panose="02000000000000000000" pitchFamily="50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sz="1050" b="1" dirty="0">
                <a:solidFill>
                  <a:schemeClr val="accent5">
                    <a:lumMod val="75000"/>
                  </a:schemeClr>
                </a:solidFill>
                <a:latin typeface="Marianne" panose="02000000000000000000" pitchFamily="50" charset="0"/>
              </a:rPr>
              <a:t>En IDF : convergence indemnitaire centrale/services déconcentrés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accent5">
                    <a:lumMod val="75000"/>
                  </a:schemeClr>
                </a:solidFill>
                <a:latin typeface="Marianne" panose="02000000000000000000" pitchFamily="50" charset="0"/>
              </a:rPr>
              <a:t>Mieux valoriser l’exercice dans les services opérationnels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accent5">
                    <a:lumMod val="75000"/>
                  </a:schemeClr>
                </a:solidFill>
                <a:latin typeface="Marianne" panose="02000000000000000000" pitchFamily="50" charset="0"/>
              </a:rPr>
              <a:t>Revalorisations concentrées sur les filières administratives et les ministères les moins-</a:t>
            </a:r>
            <a:r>
              <a:rPr lang="fr-FR" sz="1050" dirty="0" err="1">
                <a:solidFill>
                  <a:schemeClr val="accent5">
                    <a:lumMod val="75000"/>
                  </a:schemeClr>
                </a:solidFill>
                <a:latin typeface="Marianne" panose="02000000000000000000" pitchFamily="50" charset="0"/>
              </a:rPr>
              <a:t>disants</a:t>
            </a:r>
            <a:endParaRPr lang="fr-FR" sz="1050" dirty="0">
              <a:solidFill>
                <a:schemeClr val="accent5">
                  <a:lumMod val="75000"/>
                </a:schemeClr>
              </a:solidFill>
              <a:latin typeface="Marianne" panose="02000000000000000000" pitchFamily="50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fr-FR" sz="1050" dirty="0">
              <a:solidFill>
                <a:schemeClr val="accent5">
                  <a:lumMod val="75000"/>
                </a:schemeClr>
              </a:solidFill>
              <a:latin typeface="Marianne" panose="02000000000000000000" pitchFamily="50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sz="1050" b="1" dirty="0">
                <a:solidFill>
                  <a:schemeClr val="accent5">
                    <a:lumMod val="75000"/>
                  </a:schemeClr>
                </a:solidFill>
                <a:latin typeface="Marianne" panose="02000000000000000000" pitchFamily="50" charset="0"/>
              </a:rPr>
              <a:t>« Garantie mobilité » - services déconcentrés hors IDF, périmètre ATE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accent5">
                    <a:lumMod val="75000"/>
                  </a:schemeClr>
                </a:solidFill>
                <a:latin typeface="Marianne" panose="02000000000000000000" pitchFamily="50" charset="0"/>
              </a:rPr>
              <a:t>Circulaire déconcentration du PM du 10 mars 2021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accent5">
                    <a:lumMod val="75000"/>
                  </a:schemeClr>
                </a:solidFill>
                <a:latin typeface="Marianne" panose="02000000000000000000" pitchFamily="50" charset="0"/>
              </a:rPr>
              <a:t>A compter de septembre 2021 : maintien du régime indemnitaire d’origine de l’agent lorsqu’il est plus favorable que celui du ministère d’accueil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64716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1225" y="1969035"/>
            <a:ext cx="6858000" cy="1243481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Marianne" panose="02000000000000000000" pitchFamily="50" charset="0"/>
                <a:cs typeface="Rubik" panose="02000604000000020004" pitchFamily="2" charset="-79"/>
              </a:rPr>
              <a:t>Mesures complémentaires 2020</a:t>
            </a:r>
            <a:endParaRPr lang="fr-FR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64716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97427" y="783739"/>
            <a:ext cx="825280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1875" b="1" dirty="0">
                <a:latin typeface="Marianne" panose="02000000000000000000" pitchFamily="50" charset="0"/>
              </a:rPr>
              <a:t>Prime de fidélisation territoriale en Seine-Saint-Denis </a:t>
            </a:r>
          </a:p>
          <a:p>
            <a:pPr algn="just"/>
            <a:r>
              <a:rPr lang="fr-FR" sz="1200" b="1" dirty="0">
                <a:latin typeface="Marianne" panose="02000000000000000000" pitchFamily="50" charset="0"/>
              </a:rPr>
              <a:t>Mesure du plan « L'Etat plus fort en Seine-Saint-Denis »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77143" y="1651615"/>
            <a:ext cx="719397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altLang="fr-FR" sz="1350" spc="-1" dirty="0">
                <a:uFill>
                  <a:solidFill>
                    <a:srgbClr val="FFFFFF"/>
                  </a:solidFill>
                </a:uFill>
                <a:latin typeface="Marianne" panose="02000000000000000000" pitchFamily="50" charset="0"/>
                <a:ea typeface="ＭＳ Ｐゴシック"/>
                <a:cs typeface="Section-Bold"/>
              </a:rPr>
              <a:t>Un dispositif de fidélisation mis en place </a:t>
            </a:r>
            <a:r>
              <a:rPr lang="fr-FR" altLang="fr-FR" sz="135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Marianne" panose="02000000000000000000" pitchFamily="50" charset="0"/>
                <a:ea typeface="ＭＳ Ｐゴシック"/>
                <a:cs typeface="Section-Bold"/>
              </a:rPr>
              <a:t>pour 10 ans </a:t>
            </a:r>
            <a:r>
              <a:rPr lang="fr-FR" altLang="fr-FR" sz="1350" spc="-1" dirty="0">
                <a:uFill>
                  <a:solidFill>
                    <a:srgbClr val="FFFFFF"/>
                  </a:solidFill>
                </a:uFill>
                <a:latin typeface="Marianne" panose="02000000000000000000" pitchFamily="50" charset="0"/>
                <a:ea typeface="ＭＳ Ｐゴシック"/>
                <a:cs typeface="Section-Bold"/>
              </a:rPr>
              <a:t>et évalué a mi-parcours</a:t>
            </a:r>
            <a:endParaRPr lang="fr-FR" sz="1350" spc="-1" dirty="0">
              <a:uFill>
                <a:solidFill>
                  <a:srgbClr val="FFFFFF"/>
                </a:solidFill>
              </a:uFill>
              <a:latin typeface="Marianne" panose="02000000000000000000" pitchFamily="50" charset="0"/>
              <a:ea typeface="ＭＳ Ｐゴシック"/>
              <a:cs typeface="Section-Bol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7143" y="1981011"/>
            <a:ext cx="719397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altLang="fr-FR" sz="1350" spc="-1" dirty="0">
                <a:uFill>
                  <a:solidFill>
                    <a:srgbClr val="FFFFFF"/>
                  </a:solidFill>
                </a:uFill>
                <a:latin typeface="Marianne" panose="02000000000000000000" pitchFamily="50" charset="0"/>
                <a:ea typeface="ＭＳ Ｐゴシック"/>
                <a:cs typeface="Section-Bold"/>
              </a:rPr>
              <a:t>Une prime de fidélisation </a:t>
            </a:r>
            <a:r>
              <a:rPr lang="fr-FR" altLang="fr-FR" sz="135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Marianne" panose="02000000000000000000" pitchFamily="50" charset="0"/>
                <a:ea typeface="ＭＳ Ｐゴシック"/>
                <a:cs typeface="Section-Bold"/>
              </a:rPr>
              <a:t>ouverte à l’ensemble des agents publics</a:t>
            </a:r>
            <a:endParaRPr lang="fr-FR" altLang="fr-FR" sz="135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Marianne" panose="02000000000000000000" pitchFamily="50" charset="0"/>
              <a:ea typeface="ＭＳ Ｐゴシック"/>
              <a:cs typeface="Section-Bol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77143" y="2311023"/>
            <a:ext cx="7193972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altLang="fr-FR" sz="1350" spc="-1" dirty="0">
                <a:uFill>
                  <a:solidFill>
                    <a:srgbClr val="FFFFFF"/>
                  </a:solidFill>
                </a:uFill>
                <a:latin typeface="Marianne" panose="02000000000000000000" pitchFamily="50" charset="0"/>
                <a:ea typeface="ＭＳ Ｐゴシック"/>
                <a:cs typeface="Section-Bold"/>
              </a:rPr>
              <a:t>Une prime de fidélisation </a:t>
            </a:r>
            <a:r>
              <a:rPr lang="fr-FR" altLang="fr-FR" sz="135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Marianne" panose="02000000000000000000" pitchFamily="50" charset="0"/>
                <a:ea typeface="ＭＳ Ｐゴシック"/>
                <a:cs typeface="Section-Bold"/>
              </a:rPr>
              <a:t>de 10 000€ versée en une seule fois dès 5 années de présence</a:t>
            </a:r>
            <a:r>
              <a:rPr lang="fr-FR" altLang="fr-FR" sz="1350" b="1" spc="-1" dirty="0">
                <a:uFill>
                  <a:solidFill>
                    <a:srgbClr val="FFFFFF"/>
                  </a:solidFill>
                </a:uFill>
                <a:latin typeface="Marianne" panose="02000000000000000000" pitchFamily="50" charset="0"/>
                <a:ea typeface="ＭＳ Ｐゴシック"/>
                <a:cs typeface="Section-Bold"/>
              </a:rPr>
              <a:t> </a:t>
            </a:r>
            <a:r>
              <a:rPr lang="fr-FR" altLang="fr-FR" sz="1350" spc="-1" dirty="0">
                <a:uFill>
                  <a:solidFill>
                    <a:srgbClr val="FFFFFF"/>
                  </a:solidFill>
                </a:uFill>
                <a:latin typeface="Marianne" panose="02000000000000000000" pitchFamily="50" charset="0"/>
                <a:ea typeface="ＭＳ Ｐゴシック"/>
                <a:cs typeface="Section-Bold"/>
              </a:rPr>
              <a:t>continues dans un service/emploi de ce département connaissant des difficultés en matière de fidélisation</a:t>
            </a:r>
          </a:p>
        </p:txBody>
      </p:sp>
      <p:sp>
        <p:nvSpPr>
          <p:cNvPr id="17" name="Ellipse 16"/>
          <p:cNvSpPr/>
          <p:nvPr/>
        </p:nvSpPr>
        <p:spPr>
          <a:xfrm>
            <a:off x="6998733" y="1002907"/>
            <a:ext cx="1205044" cy="57603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8" name="Rectangle 17"/>
          <p:cNvSpPr/>
          <p:nvPr/>
        </p:nvSpPr>
        <p:spPr>
          <a:xfrm>
            <a:off x="6592464" y="1112736"/>
            <a:ext cx="2017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50" charset="0"/>
              </a:rPr>
              <a:t>40 000 emplois</a:t>
            </a:r>
            <a:br>
              <a:rPr lang="fr-FR" sz="1000" b="1" dirty="0">
                <a:solidFill>
                  <a:schemeClr val="bg1"/>
                </a:solidFill>
                <a:latin typeface="Marianne" panose="02000000000000000000" pitchFamily="50" charset="0"/>
              </a:rPr>
            </a:br>
            <a:r>
              <a:rPr lang="fr-FR" sz="1000" b="1" dirty="0">
                <a:solidFill>
                  <a:schemeClr val="bg1"/>
                </a:solidFill>
                <a:latin typeface="Marianne" panose="02000000000000000000" pitchFamily="50" charset="0"/>
              </a:rPr>
              <a:t>concernés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77143" y="3056532"/>
            <a:ext cx="71939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altLang="fr-FR" sz="1350" spc="-1" dirty="0">
                <a:uFill>
                  <a:solidFill>
                    <a:srgbClr val="FFFFFF"/>
                  </a:solidFill>
                </a:uFill>
                <a:latin typeface="Marianne" panose="02000000000000000000" pitchFamily="50" charset="0"/>
                <a:ea typeface="ＭＳ Ｐゴシック"/>
                <a:cs typeface="Section-Bold"/>
              </a:rPr>
              <a:t>Un </a:t>
            </a:r>
            <a:r>
              <a:rPr lang="fr-FR" altLang="fr-FR" sz="135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Marianne" panose="02000000000000000000" pitchFamily="50" charset="0"/>
                <a:ea typeface="ＭＳ Ｐゴシック"/>
                <a:cs typeface="Section-Bold"/>
              </a:rPr>
              <a:t>droit d’option pour les agents déjà en fonction </a:t>
            </a:r>
            <a:r>
              <a:rPr lang="fr-FR" altLang="fr-FR" sz="1350" spc="-1" dirty="0">
                <a:uFill>
                  <a:solidFill>
                    <a:srgbClr val="FFFFFF"/>
                  </a:solidFill>
                </a:uFill>
                <a:latin typeface="Marianne" panose="02000000000000000000" pitchFamily="50" charset="0"/>
                <a:ea typeface="ＭＳ Ｐゴシック"/>
                <a:cs typeface="Section-Bold"/>
              </a:rPr>
              <a:t>dans les services et emplois concernés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77143" y="3592981"/>
            <a:ext cx="71939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altLang="fr-FR" sz="1350" spc="-1" dirty="0">
                <a:uFill>
                  <a:solidFill>
                    <a:srgbClr val="FFFFFF"/>
                  </a:solidFill>
                </a:uFill>
                <a:latin typeface="Marianne" panose="02000000000000000000" pitchFamily="50" charset="0"/>
                <a:ea typeface="ＭＳ Ｐゴシック"/>
                <a:cs typeface="Section-Bold"/>
              </a:rPr>
              <a:t>Une prime partiellement </a:t>
            </a:r>
            <a:r>
              <a:rPr lang="fr-FR" altLang="fr-FR" sz="135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Marianne" panose="02000000000000000000" pitchFamily="50" charset="0"/>
                <a:ea typeface="ＭＳ Ｐゴシック"/>
                <a:cs typeface="Section-Bold"/>
              </a:rPr>
              <a:t>cumulable avec les autres dispositifs de fidélisation </a:t>
            </a:r>
            <a:r>
              <a:rPr lang="fr-FR" altLang="fr-FR" sz="1350" spc="-1" dirty="0">
                <a:uFill>
                  <a:solidFill>
                    <a:srgbClr val="FFFFFF"/>
                  </a:solidFill>
                </a:uFill>
                <a:latin typeface="Marianne" panose="02000000000000000000" pitchFamily="50" charset="0"/>
                <a:ea typeface="ＭＳ Ｐゴシック"/>
                <a:cs typeface="Section-Bold"/>
              </a:rPr>
              <a:t>existants (police nationale et administration pénitentiaire)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833677" y="1556395"/>
            <a:ext cx="33902" cy="3007605"/>
          </a:xfrm>
          <a:prstGeom prst="line">
            <a:avLst/>
          </a:prstGeom>
          <a:ln w="158750" cmpd="thinThick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11826" y="4314442"/>
            <a:ext cx="6586907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1" y="107625"/>
            <a:ext cx="1224136" cy="76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922319" y="627534"/>
            <a:ext cx="825280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1875" b="1" dirty="0">
                <a:latin typeface="Marianne" panose="02000000000000000000" pitchFamily="50" charset="0"/>
              </a:rPr>
              <a:t>Situation des bas salaires en 2021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122652615"/>
              </p:ext>
            </p:extLst>
          </p:nvPr>
        </p:nvGraphicFramePr>
        <p:xfrm>
          <a:off x="3275856" y="339502"/>
          <a:ext cx="6031834" cy="437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Espace réservé du texte 6"/>
          <p:cNvSpPr txBox="1">
            <a:spLocks/>
          </p:cNvSpPr>
          <p:nvPr/>
        </p:nvSpPr>
        <p:spPr bwMode="auto">
          <a:xfrm>
            <a:off x="879169" y="1675427"/>
            <a:ext cx="3557263" cy="251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900"/>
              </a:spcBef>
              <a:buNone/>
            </a:pPr>
            <a:r>
              <a:rPr lang="fr-FR" sz="1800" b="1" dirty="0">
                <a:latin typeface="Marianne" panose="02000000000000000000" pitchFamily="50" charset="0"/>
                <a:ea typeface="ＭＳ Ｐゴシック" panose="020B0600070205080204" pitchFamily="34" charset="-128"/>
              </a:rPr>
              <a:t>Au 1</a:t>
            </a:r>
            <a:r>
              <a:rPr lang="fr-FR" sz="1800" b="1" baseline="30000" dirty="0">
                <a:latin typeface="Marianne" panose="02000000000000000000" pitchFamily="50" charset="0"/>
                <a:ea typeface="ＭＳ Ｐゴシック" panose="020B0600070205080204" pitchFamily="34" charset="-128"/>
              </a:rPr>
              <a:t>er</a:t>
            </a:r>
            <a:r>
              <a:rPr lang="fr-FR" sz="1800" b="1" dirty="0">
                <a:latin typeface="Marianne" panose="02000000000000000000" pitchFamily="50" charset="0"/>
                <a:ea typeface="ＭＳ Ｐゴシック" panose="020B0600070205080204" pitchFamily="34" charset="-128"/>
              </a:rPr>
              <a:t> avril 2021 </a:t>
            </a:r>
          </a:p>
          <a:p>
            <a:pPr marL="0" indent="0" algn="just">
              <a:spcBef>
                <a:spcPts val="900"/>
              </a:spcBef>
              <a:buNone/>
            </a:pPr>
            <a:r>
              <a:rPr lang="fr-FR" sz="1500" b="1" dirty="0">
                <a:solidFill>
                  <a:srgbClr val="0070C0"/>
                </a:solidFill>
                <a:latin typeface="Marianne" panose="02000000000000000000" pitchFamily="50" charset="0"/>
                <a:ea typeface="ＭＳ Ｐゴシック" panose="020B0600070205080204" pitchFamily="34" charset="-128"/>
              </a:rPr>
              <a:t>Revalorisation des bas salaires </a:t>
            </a:r>
            <a:r>
              <a:rPr lang="fr-FR" sz="1500" dirty="0">
                <a:latin typeface="Marianne" panose="02000000000000000000" pitchFamily="50" charset="0"/>
                <a:ea typeface="ＭＳ Ｐゴシック" panose="020B0600070205080204" pitchFamily="34" charset="-128"/>
              </a:rPr>
              <a:t>suite à la hausse du SMIC (attribution de 2 points pour les actuels indices majorés 330 à 333 et 1 point pour les indices 334 et 335)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320" y="123478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2996" y="1413863"/>
            <a:ext cx="6858000" cy="1243481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Marianne" panose="02000000000000000000" pitchFamily="50" charset="0"/>
                <a:cs typeface="Rubik" panose="02000604000000020004" pitchFamily="2" charset="-79"/>
              </a:rPr>
              <a:t>Mesures 2022</a:t>
            </a:r>
            <a:endParaRPr lang="fr-FR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64716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538023" y="205952"/>
            <a:ext cx="7851038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altLang="fr-FR" sz="18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Revaloriser le début de carrière de la catégorie C sur les trois versants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9009" y="1515302"/>
            <a:ext cx="172442" cy="1724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19316" y="1486107"/>
            <a:ext cx="104637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1350" b="1" dirty="0">
                <a:latin typeface="Marianne" panose="02000000000000000000" pitchFamily="50" charset="0"/>
                <a:ea typeface="Times New Roman" panose="02020603050405020304" pitchFamily="18" charset="0"/>
              </a:rPr>
              <a:t>Objectifs :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9008" y="1762329"/>
            <a:ext cx="172442" cy="17244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08952" y="2606917"/>
            <a:ext cx="313255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350" b="1" dirty="0">
                <a:latin typeface="Marianne" panose="02000000000000000000" pitchFamily="50" charset="0"/>
                <a:ea typeface="Times New Roman" panose="02020603050405020304" pitchFamily="18" charset="0"/>
              </a:rPr>
              <a:t>Le grade C1</a:t>
            </a:r>
            <a:endParaRPr lang="fr-FR" sz="9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algn="just"/>
            <a:r>
              <a:rPr lang="fr-FR" sz="750" dirty="0">
                <a:latin typeface="Marianne" panose="02000000000000000000" pitchFamily="50" charset="0"/>
                <a:ea typeface="Times New Roman" panose="02020603050405020304" pitchFamily="18" charset="0"/>
              </a:rPr>
              <a:t>Actuellement : 12 échelons / durée totale de 25 ans </a:t>
            </a:r>
          </a:p>
          <a:p>
            <a:pPr marL="342900" algn="just"/>
            <a:endParaRPr lang="fr-FR" sz="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algn="just"/>
            <a:endParaRPr lang="fr-FR" sz="1050" dirty="0">
              <a:latin typeface="Marianne" panose="02000000000000000000" pitchFamily="50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63543" y="2606918"/>
            <a:ext cx="31325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350" b="1" dirty="0">
                <a:latin typeface="Marianne" panose="02000000000000000000" pitchFamily="50" charset="0"/>
                <a:ea typeface="Times New Roman" panose="02020603050405020304" pitchFamily="18" charset="0"/>
              </a:rPr>
              <a:t>Le grade C2</a:t>
            </a:r>
            <a:endParaRPr lang="fr-FR" sz="9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algn="just"/>
            <a:r>
              <a:rPr lang="fr-FR" sz="750" dirty="0">
                <a:latin typeface="Marianne" panose="02000000000000000000" pitchFamily="50" charset="0"/>
                <a:ea typeface="Times New Roman" panose="02020603050405020304" pitchFamily="18" charset="0"/>
              </a:rPr>
              <a:t>Actuellement : 12 échelons / durée totale de 25 ans </a:t>
            </a:r>
          </a:p>
          <a:p>
            <a:pPr marL="342900" algn="just"/>
            <a:endParaRPr lang="fr-FR" sz="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 flipH="1">
            <a:off x="4102307" y="2713336"/>
            <a:ext cx="870" cy="1648636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309317" y="1485329"/>
            <a:ext cx="289361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latin typeface="Marianne" panose="02000000000000000000" pitchFamily="50" charset="0"/>
                <a:ea typeface="Times New Roman" panose="02020603050405020304" pitchFamily="18" charset="0"/>
              </a:rPr>
              <a:t>Relever l’indice de pied de grille </a:t>
            </a:r>
            <a:endParaRPr lang="fr-FR" sz="1350" b="1" strike="sngStrike" dirty="0">
              <a:solidFill>
                <a:srgbClr val="FF0000"/>
              </a:solidFill>
              <a:latin typeface="Marianne" panose="02000000000000000000" pitchFamily="50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8952" y="3169371"/>
            <a:ext cx="324344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3" indent="-61913" algn="just">
              <a:buFontTx/>
              <a:buChar char="-"/>
            </a:pPr>
            <a:r>
              <a:rPr lang="fr-FR" sz="1050" dirty="0">
                <a:latin typeface="Marianne" panose="02000000000000000000" pitchFamily="50" charset="0"/>
              </a:rPr>
              <a:t>Indice de pied de grade : IM 337</a:t>
            </a:r>
          </a:p>
          <a:p>
            <a:pPr marL="61913" indent="-61913" algn="just">
              <a:buFontTx/>
              <a:buChar char="-"/>
            </a:pPr>
            <a:r>
              <a:rPr lang="fr-FR" sz="1050" dirty="0">
                <a:latin typeface="Marianne" panose="02000000000000000000" pitchFamily="50" charset="0"/>
                <a:ea typeface="Times New Roman" panose="02020603050405020304" pitchFamily="18" charset="0"/>
              </a:rPr>
              <a:t>Réduction de la durée totale du grade à 19 ans</a:t>
            </a:r>
          </a:p>
          <a:p>
            <a:pPr marL="61913" indent="-61913" algn="just">
              <a:buFontTx/>
              <a:buChar char="-"/>
            </a:pPr>
            <a:r>
              <a:rPr lang="fr-FR" sz="1050" dirty="0" err="1">
                <a:latin typeface="Marianne" panose="02000000000000000000" pitchFamily="50" charset="0"/>
              </a:rPr>
              <a:t>Resculptage</a:t>
            </a:r>
            <a:r>
              <a:rPr lang="fr-FR" sz="1050" dirty="0">
                <a:latin typeface="Marianne" panose="02000000000000000000" pitchFamily="50" charset="0"/>
              </a:rPr>
              <a:t> de la grille sur 11 échelons, indice sommital conservé</a:t>
            </a:r>
          </a:p>
          <a:p>
            <a:pPr marL="61913" indent="-61913" algn="just">
              <a:buFontTx/>
              <a:buChar char="-"/>
            </a:pPr>
            <a:r>
              <a:rPr lang="fr-FR" sz="1050" dirty="0">
                <a:latin typeface="Marianne" panose="02000000000000000000" pitchFamily="50" charset="0"/>
              </a:rPr>
              <a:t>Réduction à 1 an de la durée des échelons qui sont aujourd’hui à 2 ans </a:t>
            </a:r>
            <a:endParaRPr lang="fr-FR" sz="1050" dirty="0"/>
          </a:p>
        </p:txBody>
      </p:sp>
      <p:sp>
        <p:nvSpPr>
          <p:cNvPr id="48" name="Rectangle 47"/>
          <p:cNvSpPr/>
          <p:nvPr/>
        </p:nvSpPr>
        <p:spPr>
          <a:xfrm>
            <a:off x="4463542" y="3169371"/>
            <a:ext cx="324344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3" indent="-61913" algn="just">
              <a:buFontTx/>
              <a:buChar char="-"/>
            </a:pPr>
            <a:r>
              <a:rPr lang="fr-FR" sz="1050" dirty="0">
                <a:latin typeface="Marianne" panose="02000000000000000000" pitchFamily="50" charset="0"/>
              </a:rPr>
              <a:t>Indice de pied de grade : IM 338 </a:t>
            </a:r>
          </a:p>
          <a:p>
            <a:pPr marL="61913" indent="-61913" algn="just">
              <a:buFontTx/>
              <a:buChar char="-"/>
            </a:pPr>
            <a:r>
              <a:rPr lang="fr-FR" sz="1050" dirty="0">
                <a:latin typeface="Marianne" panose="02000000000000000000" pitchFamily="50" charset="0"/>
              </a:rPr>
              <a:t>Réduction de la durée totale du grade à 20 ans</a:t>
            </a:r>
          </a:p>
          <a:p>
            <a:pPr marL="61913" indent="-61913" algn="just">
              <a:buFontTx/>
              <a:buChar char="-"/>
            </a:pPr>
            <a:r>
              <a:rPr lang="fr-FR" sz="1050" dirty="0" err="1">
                <a:latin typeface="Marianne" panose="02000000000000000000" pitchFamily="50" charset="0"/>
              </a:rPr>
              <a:t>Resculptage</a:t>
            </a:r>
            <a:r>
              <a:rPr lang="fr-FR" sz="1050" dirty="0">
                <a:latin typeface="Marianne" panose="02000000000000000000" pitchFamily="50" charset="0"/>
              </a:rPr>
              <a:t> de la grille sur 12 échelons, indice sommital conservé</a:t>
            </a:r>
          </a:p>
          <a:p>
            <a:pPr marL="61913" indent="-61913" algn="just">
              <a:buFontTx/>
              <a:buChar char="-"/>
            </a:pPr>
            <a:r>
              <a:rPr lang="fr-FR" sz="1050" dirty="0">
                <a:latin typeface="Marianne" panose="02000000000000000000" pitchFamily="50" charset="0"/>
              </a:rPr>
              <a:t>Réduction à 1 an de la durée des échelons du bas du grade qui sont aujourd’hui à 2 ans </a:t>
            </a:r>
            <a:endParaRPr lang="fr-FR" sz="1050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608953" y="1069848"/>
            <a:ext cx="7927886" cy="11082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1350" dirty="0">
                <a:latin typeface="Marianne" panose="02000000000000000000" pitchFamily="50" charset="0"/>
                <a:ea typeface="Times New Roman" panose="02020603050405020304" pitchFamily="18" charset="0"/>
              </a:rPr>
              <a:t>Conserver la référence au SMIC et l’étendre aux contractuels et aux élèves</a:t>
            </a:r>
          </a:p>
          <a:p>
            <a:pPr marL="214313" indent="-214313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1350" dirty="0">
                <a:latin typeface="Marianne" panose="02000000000000000000" pitchFamily="50" charset="0"/>
                <a:ea typeface="Times New Roman" panose="02020603050405020304" pitchFamily="18" charset="0"/>
              </a:rPr>
              <a:t>Dynamiser l’évolution salariale de début de carrière </a:t>
            </a:r>
          </a:p>
          <a:p>
            <a:pPr marL="214313" indent="-214313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r-FR" sz="1350" dirty="0">
                <a:latin typeface="Marianne" panose="02000000000000000000" pitchFamily="50" charset="0"/>
                <a:ea typeface="Times New Roman" panose="02020603050405020304" pitchFamily="18" charset="0"/>
              </a:rPr>
              <a:t>Accélérer le déroulé de carrière pour garantir une progression constante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490135" y="779634"/>
            <a:ext cx="1492301" cy="39741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Objectifs</a:t>
            </a:r>
          </a:p>
        </p:txBody>
      </p:sp>
    </p:spTree>
    <p:extLst>
      <p:ext uri="{BB962C8B-B14F-4D97-AF65-F5344CB8AC3E}">
        <p14:creationId xmlns:p14="http://schemas.microsoft.com/office/powerpoint/2010/main" val="24170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374071" y="1315051"/>
            <a:ext cx="3243446" cy="896245"/>
            <a:chOff x="1680583" y="3132062"/>
            <a:chExt cx="4324594" cy="1194993"/>
          </a:xfrm>
        </p:grpSpPr>
        <p:sp>
          <p:nvSpPr>
            <p:cNvPr id="26" name="Rectangle 25"/>
            <p:cNvSpPr/>
            <p:nvPr/>
          </p:nvSpPr>
          <p:spPr>
            <a:xfrm>
              <a:off x="1680583" y="3132062"/>
              <a:ext cx="4176735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350" b="1" dirty="0">
                  <a:latin typeface="Marianne" panose="02000000000000000000" pitchFamily="50" charset="0"/>
                  <a:ea typeface="Times New Roman" panose="02020603050405020304" pitchFamily="18" charset="0"/>
                </a:rPr>
                <a:t>Le grade C1</a:t>
              </a:r>
              <a:endParaRPr lang="fr-FR" sz="900" b="1" dirty="0">
                <a:latin typeface="Marianne" panose="02000000000000000000" pitchFamily="50" charset="0"/>
                <a:ea typeface="Times New Roman" panose="02020603050405020304" pitchFamily="18" charset="0"/>
              </a:endParaRPr>
            </a:p>
            <a:p>
              <a:pPr algn="just"/>
              <a:r>
                <a:rPr lang="fr-FR" sz="750" dirty="0">
                  <a:latin typeface="Marianne" panose="02000000000000000000" pitchFamily="50" charset="0"/>
                  <a:ea typeface="Times New Roman" panose="02020603050405020304" pitchFamily="18" charset="0"/>
                </a:rPr>
                <a:t>Actuellement : 12 échelons / durée totale de 25 ans </a:t>
              </a:r>
            </a:p>
            <a:p>
              <a:pPr marL="342900" algn="just"/>
              <a:endParaRPr lang="fr-FR" sz="600" dirty="0">
                <a:latin typeface="Marianne" panose="02000000000000000000" pitchFamily="50" charset="0"/>
                <a:ea typeface="Times New Roman" panose="02020603050405020304" pitchFamily="18" charset="0"/>
              </a:endParaRPr>
            </a:p>
            <a:p>
              <a:pPr algn="just"/>
              <a:endParaRPr lang="fr-FR" sz="1050" dirty="0">
                <a:latin typeface="Marianne" panose="02000000000000000000" pitchFamily="50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80583" y="3649947"/>
              <a:ext cx="432459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1913" indent="-61913" algn="just">
                <a:buFontTx/>
                <a:buChar char="-"/>
              </a:pPr>
              <a:r>
                <a:rPr lang="fr-FR" sz="900" dirty="0">
                  <a:latin typeface="Marianne" panose="02000000000000000000" pitchFamily="50" charset="0"/>
                  <a:ea typeface="Times New Roman" panose="02020603050405020304" pitchFamily="18" charset="0"/>
                </a:rPr>
                <a:t>Réduction de la durée totale du grade à 19 ans</a:t>
              </a:r>
            </a:p>
            <a:p>
              <a:pPr marL="61913" indent="-61913" algn="just">
                <a:buFontTx/>
                <a:buChar char="-"/>
              </a:pPr>
              <a:r>
                <a:rPr lang="fr-FR" sz="900" dirty="0">
                  <a:latin typeface="Marianne" panose="02000000000000000000" pitchFamily="50" charset="0"/>
                  <a:ea typeface="Times New Roman" panose="02020603050405020304" pitchFamily="18" charset="0"/>
                </a:rPr>
                <a:t>11 échelons</a:t>
              </a:r>
            </a:p>
            <a:p>
              <a:pPr marL="61913" indent="-61913" algn="just">
                <a:buFontTx/>
                <a:buChar char="-"/>
              </a:pPr>
              <a:r>
                <a:rPr lang="fr-FR" sz="900" dirty="0">
                  <a:latin typeface="Marianne" panose="02000000000000000000" pitchFamily="50" charset="0"/>
                </a:rPr>
                <a:t>Réduction à 1 an de la durée des 2</a:t>
              </a:r>
              <a:r>
                <a:rPr lang="fr-FR" sz="900" baseline="30000" dirty="0">
                  <a:latin typeface="Marianne" panose="02000000000000000000" pitchFamily="50" charset="0"/>
                </a:rPr>
                <a:t>ème</a:t>
              </a:r>
              <a:r>
                <a:rPr lang="fr-FR" sz="900" dirty="0">
                  <a:latin typeface="Marianne" panose="02000000000000000000" pitchFamily="50" charset="0"/>
                </a:rPr>
                <a:t> au 6</a:t>
              </a:r>
              <a:r>
                <a:rPr lang="fr-FR" sz="900" baseline="30000" dirty="0">
                  <a:latin typeface="Marianne" panose="02000000000000000000" pitchFamily="50" charset="0"/>
                </a:rPr>
                <a:t>ème</a:t>
              </a:r>
              <a:r>
                <a:rPr lang="fr-FR" sz="900" dirty="0">
                  <a:latin typeface="Marianne" panose="02000000000000000000" pitchFamily="50" charset="0"/>
                </a:rPr>
                <a:t> échelons</a:t>
              </a:r>
              <a:endParaRPr lang="fr-FR" sz="9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319385" y="1315051"/>
            <a:ext cx="31325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350" b="1" dirty="0">
                <a:latin typeface="Marianne" panose="02000000000000000000" pitchFamily="50" charset="0"/>
                <a:ea typeface="Times New Roman" panose="02020603050405020304" pitchFamily="18" charset="0"/>
              </a:rPr>
              <a:t>Le grade C2</a:t>
            </a:r>
            <a:endParaRPr lang="fr-FR" sz="9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algn="just"/>
            <a:r>
              <a:rPr lang="fr-FR" sz="750" dirty="0">
                <a:latin typeface="Marianne" panose="02000000000000000000" pitchFamily="50" charset="0"/>
                <a:ea typeface="Times New Roman" panose="02020603050405020304" pitchFamily="18" charset="0"/>
              </a:rPr>
              <a:t>Actuellement : 12 échelons / durée totale de 25 ans </a:t>
            </a:r>
          </a:p>
          <a:p>
            <a:pPr marL="342900" algn="just"/>
            <a:endParaRPr lang="fr-FR" sz="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67327" y="1752295"/>
            <a:ext cx="4705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3" indent="-61913" algn="just">
              <a:buFontTx/>
              <a:buChar char="-"/>
            </a:pPr>
            <a:r>
              <a:rPr lang="fr-FR" sz="900" dirty="0">
                <a:latin typeface="Marianne" panose="02000000000000000000" pitchFamily="50" charset="0"/>
              </a:rPr>
              <a:t>Réduction de la durée totale du grade à 20 ans</a:t>
            </a:r>
          </a:p>
          <a:p>
            <a:pPr marL="61913" indent="-61913" algn="just">
              <a:buFontTx/>
              <a:buChar char="-"/>
            </a:pPr>
            <a:r>
              <a:rPr lang="fr-FR" sz="900" dirty="0">
                <a:latin typeface="Marianne" panose="02000000000000000000" pitchFamily="50" charset="0"/>
              </a:rPr>
              <a:t>Indice de départ : IM 338 (actuel 4</a:t>
            </a:r>
            <a:r>
              <a:rPr lang="fr-FR" sz="900" baseline="30000" dirty="0">
                <a:latin typeface="Marianne" panose="02000000000000000000" pitchFamily="50" charset="0"/>
              </a:rPr>
              <a:t>ème</a:t>
            </a:r>
            <a:r>
              <a:rPr lang="fr-FR" sz="900" dirty="0">
                <a:latin typeface="Marianne" panose="02000000000000000000" pitchFamily="50" charset="0"/>
              </a:rPr>
              <a:t> échelon)</a:t>
            </a:r>
          </a:p>
          <a:p>
            <a:pPr marL="61913" indent="-61913" algn="just">
              <a:buFontTx/>
              <a:buChar char="-"/>
            </a:pPr>
            <a:r>
              <a:rPr lang="fr-FR" sz="900" dirty="0">
                <a:latin typeface="Marianne" panose="02000000000000000000" pitchFamily="50" charset="0"/>
              </a:rPr>
              <a:t>Suppression des 3 premiers échelons et création de 3 échelons intercalaires</a:t>
            </a:r>
          </a:p>
          <a:p>
            <a:pPr marL="61913" indent="-61913" algn="just">
              <a:buFontTx/>
              <a:buChar char="-"/>
            </a:pPr>
            <a:r>
              <a:rPr lang="fr-FR" sz="900" dirty="0">
                <a:latin typeface="Marianne" panose="02000000000000000000" pitchFamily="50" charset="0"/>
              </a:rPr>
              <a:t>Réduction à 1 an de la durée des 2ème au 6ème échelons</a:t>
            </a:r>
          </a:p>
        </p:txBody>
      </p:sp>
      <p:cxnSp>
        <p:nvCxnSpPr>
          <p:cNvPr id="36" name="Connecteur droit 35"/>
          <p:cNvCxnSpPr/>
          <p:nvPr/>
        </p:nvCxnSpPr>
        <p:spPr>
          <a:xfrm>
            <a:off x="3925471" y="1785719"/>
            <a:ext cx="33902" cy="3007605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" y="2544547"/>
            <a:ext cx="3207396" cy="203561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655" y="2545598"/>
            <a:ext cx="3552545" cy="2108045"/>
          </a:xfrm>
          <a:prstGeom prst="rect">
            <a:avLst/>
          </a:prstGeom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611560" y="615892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18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Revaloriser le début de carrière de la catégorie C sur les trois versants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937" y="154423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4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899592" y="327698"/>
            <a:ext cx="4971668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altLang="fr-FR" sz="1725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Attribution exceptionnelle d’une bonification</a:t>
            </a:r>
          </a:p>
          <a:p>
            <a:pPr algn="just"/>
            <a:r>
              <a:rPr lang="fr-FR" altLang="fr-FR" sz="1725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d’ancienneté aux agents de Cat. C</a:t>
            </a:r>
            <a:endParaRPr lang="fr-FR" sz="1725" b="1" dirty="0">
              <a:latin typeface="Marianne" panose="02000000000000000000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1059582"/>
            <a:ext cx="3288209" cy="17081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endParaRPr lang="fr-FR" sz="1500" dirty="0">
              <a:latin typeface="Marianne" panose="02000000000000000000" pitchFamily="50" charset="0"/>
              <a:ea typeface="Calibri" panose="020F0502020204030204" pitchFamily="34" charset="0"/>
            </a:endParaRPr>
          </a:p>
          <a:p>
            <a:pPr algn="ctr"/>
            <a:r>
              <a:rPr lang="fr-FR" sz="1500" dirty="0">
                <a:latin typeface="Marianne" panose="02000000000000000000" pitchFamily="50" charset="0"/>
                <a:ea typeface="Calibri" panose="020F0502020204030204" pitchFamily="34" charset="0"/>
              </a:rPr>
              <a:t>Au 1</a:t>
            </a:r>
            <a:r>
              <a:rPr lang="fr-FR" sz="1500" baseline="30000" dirty="0">
                <a:latin typeface="Marianne" panose="02000000000000000000" pitchFamily="50" charset="0"/>
                <a:ea typeface="Calibri" panose="020F0502020204030204" pitchFamily="34" charset="0"/>
              </a:rPr>
              <a:t>er</a:t>
            </a:r>
            <a:r>
              <a:rPr lang="fr-FR" sz="1500" dirty="0">
                <a:latin typeface="Marianne" panose="02000000000000000000" pitchFamily="50" charset="0"/>
                <a:ea typeface="Calibri" panose="020F0502020204030204" pitchFamily="34" charset="0"/>
              </a:rPr>
              <a:t> janvier 2022, </a:t>
            </a:r>
            <a:r>
              <a:rPr lang="fr-FR" sz="1500" b="1" dirty="0">
                <a:latin typeface="Marianne" panose="02000000000000000000" pitchFamily="50" charset="0"/>
                <a:ea typeface="Calibri" panose="020F0502020204030204" pitchFamily="34" charset="0"/>
              </a:rPr>
              <a:t>une bonification d’ancienneté d’un an</a:t>
            </a:r>
            <a:r>
              <a:rPr lang="fr-FR" sz="1500" dirty="0">
                <a:latin typeface="Marianne" panose="02000000000000000000" pitchFamily="50" charset="0"/>
                <a:ea typeface="Calibri" panose="020F0502020204030204" pitchFamily="34" charset="0"/>
              </a:rPr>
              <a:t> sera exceptionnellement attribuée à tous les agents relevant de la catégorie C</a:t>
            </a:r>
          </a:p>
          <a:p>
            <a:pPr algn="ctr"/>
            <a:endParaRPr lang="fr-FR" sz="1500" dirty="0">
              <a:latin typeface="Marianne" panose="02000000000000000000" pitchFamily="50" charset="0"/>
              <a:ea typeface="Calibri" panose="020F0502020204030204" pitchFamily="34" charset="0"/>
            </a:endParaRPr>
          </a:p>
        </p:txBody>
      </p:sp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1669597070"/>
              </p:ext>
            </p:extLst>
          </p:nvPr>
        </p:nvGraphicFramePr>
        <p:xfrm>
          <a:off x="3664471" y="62516"/>
          <a:ext cx="7043351" cy="493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320" y="254643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234793" y="183682"/>
            <a:ext cx="7560672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altLang="fr-FR" sz="1725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Harmoniser les ratios « pro-pro » pour les corps comparables (B/C)</a:t>
            </a:r>
            <a:endParaRPr lang="fr-FR" sz="1725" b="1" dirty="0">
              <a:latin typeface="Marianne" panose="02000000000000000000" pitchFamily="50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799124" y="1678811"/>
            <a:ext cx="2737715" cy="29091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34566" algn="l"/>
              </a:tabLst>
            </a:pPr>
            <a:r>
              <a:rPr lang="fr-FR" sz="1350" b="1" dirty="0">
                <a:solidFill>
                  <a:schemeClr val="accent6">
                    <a:lumMod val="75000"/>
                  </a:schemeClr>
                </a:solidFill>
                <a:latin typeface="Marianne" panose="02000000000000000000" pitchFamily="50" charset="0"/>
              </a:rPr>
              <a:t>Près de 80 corps concernés</a:t>
            </a:r>
            <a:br>
              <a:rPr lang="fr-FR" sz="1350" b="1" dirty="0">
                <a:solidFill>
                  <a:schemeClr val="accent6">
                    <a:lumMod val="75000"/>
                  </a:schemeClr>
                </a:solidFill>
                <a:latin typeface="Marianne" panose="02000000000000000000" pitchFamily="50" charset="0"/>
              </a:rPr>
            </a:br>
            <a:r>
              <a:rPr lang="fr-FR" sz="1350" dirty="0">
                <a:solidFill>
                  <a:schemeClr val="accent6">
                    <a:lumMod val="75000"/>
                  </a:schemeClr>
                </a:solidFill>
                <a:latin typeface="Marianne" panose="02000000000000000000" pitchFamily="50" charset="0"/>
              </a:rPr>
              <a:t>(39 cat. B / 40 cat. C)</a:t>
            </a:r>
          </a:p>
          <a:p>
            <a:pPr algn="ctr">
              <a:tabLst>
                <a:tab pos="334566" algn="l"/>
              </a:tabLst>
            </a:pPr>
            <a:endParaRPr lang="fr-FR" sz="750" dirty="0">
              <a:solidFill>
                <a:schemeClr val="accent6">
                  <a:lumMod val="75000"/>
                </a:schemeClr>
              </a:solidFill>
              <a:latin typeface="Marianne" panose="02000000000000000000" pitchFamily="50" charset="0"/>
            </a:endParaRPr>
          </a:p>
          <a:p>
            <a:pPr indent="-201216" algn="ctr"/>
            <a:r>
              <a:rPr lang="fr-FR" sz="1350" b="1" dirty="0">
                <a:solidFill>
                  <a:schemeClr val="accent6">
                    <a:lumMod val="75000"/>
                  </a:schemeClr>
                </a:solidFill>
                <a:latin typeface="Marianne" panose="02000000000000000000" pitchFamily="50" charset="0"/>
              </a:rPr>
              <a:t>62 % de promotions supplémentaires par rapport à 2020</a:t>
            </a:r>
          </a:p>
          <a:p>
            <a:pPr indent="-201216" algn="ctr"/>
            <a:r>
              <a:rPr lang="fr-FR" sz="1350" dirty="0">
                <a:solidFill>
                  <a:schemeClr val="accent6">
                    <a:lumMod val="75000"/>
                  </a:schemeClr>
                </a:solidFill>
                <a:latin typeface="Marianne" panose="02000000000000000000" pitchFamily="50" charset="0"/>
              </a:rPr>
              <a:t>Soit 11 400 agents promus en plus</a:t>
            </a:r>
            <a:endParaRPr lang="fr-FR" sz="750" dirty="0">
              <a:solidFill>
                <a:schemeClr val="accent6">
                  <a:lumMod val="75000"/>
                </a:schemeClr>
              </a:solidFill>
              <a:latin typeface="Marianne" panose="02000000000000000000" pitchFamily="50" charset="0"/>
            </a:endParaRPr>
          </a:p>
          <a:p>
            <a:pPr indent="-201216" algn="ctr"/>
            <a:endParaRPr lang="fr-FR" sz="750" b="1" dirty="0">
              <a:solidFill>
                <a:schemeClr val="accent6">
                  <a:lumMod val="75000"/>
                </a:schemeClr>
              </a:solidFill>
              <a:latin typeface="Marianne" panose="02000000000000000000" pitchFamily="50" charset="0"/>
            </a:endParaRPr>
          </a:p>
          <a:p>
            <a:pPr indent="-201216" algn="ctr"/>
            <a:r>
              <a:rPr lang="fr-FR" sz="1350" b="1" dirty="0">
                <a:solidFill>
                  <a:schemeClr val="accent6">
                    <a:lumMod val="75000"/>
                  </a:schemeClr>
                </a:solidFill>
                <a:latin typeface="Marianne" panose="02000000000000000000" pitchFamily="50" charset="0"/>
              </a:rPr>
              <a:t>Taux pro/pro cibles</a:t>
            </a:r>
            <a:endParaRPr lang="fr-FR" sz="1350" dirty="0">
              <a:solidFill>
                <a:schemeClr val="accent6">
                  <a:lumMod val="75000"/>
                </a:schemeClr>
              </a:solidFill>
              <a:latin typeface="Marianne" panose="02000000000000000000" pitchFamily="50" charset="0"/>
            </a:endParaRPr>
          </a:p>
          <a:p>
            <a:pPr indent="-201216" algn="ctr"/>
            <a:r>
              <a:rPr lang="fr-FR" sz="1350" dirty="0">
                <a:solidFill>
                  <a:schemeClr val="accent6">
                    <a:lumMod val="75000"/>
                  </a:schemeClr>
                </a:solidFill>
                <a:latin typeface="Marianne" panose="02000000000000000000" pitchFamily="50" charset="0"/>
              </a:rPr>
              <a:t>C2 : 28% - C3 : 16,5%</a:t>
            </a:r>
          </a:p>
          <a:p>
            <a:pPr indent="-201216" algn="ctr"/>
            <a:r>
              <a:rPr lang="fr-FR" sz="1350" dirty="0">
                <a:solidFill>
                  <a:schemeClr val="accent6">
                    <a:lumMod val="75000"/>
                  </a:schemeClr>
                </a:solidFill>
                <a:latin typeface="Marianne" panose="02000000000000000000" pitchFamily="50" charset="0"/>
              </a:rPr>
              <a:t>B2 : 18%  - B3 : 14%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7478" y="2950784"/>
            <a:ext cx="217331" cy="21733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6129" y="3558698"/>
            <a:ext cx="217331" cy="21733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6129" y="4140823"/>
            <a:ext cx="217331" cy="217331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608953" y="1069849"/>
            <a:ext cx="7927886" cy="5881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350" b="1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Revaloriser et harmoniser les taux de promotion des corps « type » B et C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490135" y="699542"/>
            <a:ext cx="1492301" cy="39741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Objectif</a:t>
            </a:r>
          </a:p>
        </p:txBody>
      </p:sp>
      <p:sp>
        <p:nvSpPr>
          <p:cNvPr id="2" name="Rectangle avec flèche vers la droite 1"/>
          <p:cNvSpPr/>
          <p:nvPr/>
        </p:nvSpPr>
        <p:spPr>
          <a:xfrm>
            <a:off x="608953" y="1736758"/>
            <a:ext cx="4323087" cy="2779208"/>
          </a:xfrm>
          <a:prstGeom prst="rightArrowCallout">
            <a:avLst>
              <a:gd name="adj1" fmla="val 25000"/>
              <a:gd name="adj2" fmla="val 19396"/>
              <a:gd name="adj3" fmla="val 14142"/>
              <a:gd name="adj4" fmla="val 81782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350" b="1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50" charset="0"/>
                <a:ea typeface="Times New Roman" panose="02020603050405020304" pitchFamily="18" charset="0"/>
              </a:rPr>
              <a:t>Gommer les divergences de taux </a:t>
            </a:r>
            <a:r>
              <a:rPr lang="fr-FR" sz="1350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50" charset="0"/>
                <a:ea typeface="Times New Roman" panose="02020603050405020304" pitchFamily="18" charset="0"/>
              </a:rPr>
              <a:t>entre départements ministériels pour des corps à statut comparable, et favoriser les mobilités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fr-FR" sz="1350" dirty="0">
              <a:solidFill>
                <a:schemeClr val="accent2">
                  <a:lumMod val="75000"/>
                </a:schemeClr>
              </a:solidFill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350" b="1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50" charset="0"/>
                <a:ea typeface="Times New Roman" panose="02020603050405020304" pitchFamily="18" charset="0"/>
              </a:rPr>
              <a:t>Elargir les perspectives de promotions pour les agents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fr-FR" sz="1350" b="1" dirty="0">
              <a:solidFill>
                <a:schemeClr val="accent2">
                  <a:lumMod val="75000"/>
                </a:schemeClr>
              </a:solidFill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350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50" charset="0"/>
                <a:ea typeface="Times New Roman" panose="02020603050405020304" pitchFamily="18" charset="0"/>
              </a:rPr>
              <a:t>Participer à la politique de l’</a:t>
            </a:r>
            <a:r>
              <a:rPr lang="fr-FR" sz="1350" b="1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50" charset="0"/>
                <a:ea typeface="Times New Roman" panose="02020603050405020304" pitchFamily="18" charset="0"/>
              </a:rPr>
              <a:t>égalité professionnelle entre les femmes et les hommes </a:t>
            </a:r>
            <a:r>
              <a:rPr lang="fr-FR" sz="1350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50" charset="0"/>
                <a:ea typeface="Times New Roman" panose="02020603050405020304" pitchFamily="18" charset="0"/>
              </a:rPr>
              <a:t>en mettant l’accent sur les corps et filières particulièrement féminisés </a:t>
            </a:r>
            <a:r>
              <a:rPr lang="fr-FR" sz="1350" b="1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50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24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119754" y="376998"/>
            <a:ext cx="7625248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altLang="fr-FR" sz="18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Convergence indemnitaire: </a:t>
            </a:r>
          </a:p>
          <a:p>
            <a:pPr algn="just"/>
            <a:r>
              <a:rPr lang="fr-FR" altLang="fr-FR" sz="18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revalorisation de la filière administrative de l’Etat</a:t>
            </a:r>
          </a:p>
          <a:p>
            <a:pPr algn="just"/>
            <a:endParaRPr lang="fr-FR" sz="1800" b="1" dirty="0">
              <a:latin typeface="Marianne" panose="02000000000000000000" pitchFamily="50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98455" y="1323420"/>
            <a:ext cx="7927886" cy="3867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350" b="1" dirty="0">
                <a:latin typeface="Marianne" panose="02000000000000000000" pitchFamily="50" charset="0"/>
                <a:ea typeface="Times New Roman" panose="02020603050405020304" pitchFamily="18" charset="0"/>
              </a:rPr>
              <a:t>Poursuivre la réduction des freins à la mobilité sur les corps interministériels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467544" y="902244"/>
            <a:ext cx="1492301" cy="39741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Objectif</a:t>
            </a:r>
          </a:p>
        </p:txBody>
      </p:sp>
      <p:sp>
        <p:nvSpPr>
          <p:cNvPr id="12" name="Hexagone 11"/>
          <p:cNvSpPr/>
          <p:nvPr/>
        </p:nvSpPr>
        <p:spPr>
          <a:xfrm>
            <a:off x="2195736" y="2355726"/>
            <a:ext cx="2341634" cy="2147759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/>
              <a:t>Ciblé sur les catégories A et B administratifs dans les ministères en retrait indemnitaire</a:t>
            </a:r>
          </a:p>
        </p:txBody>
      </p:sp>
      <p:sp>
        <p:nvSpPr>
          <p:cNvPr id="15" name="Hexagone 14"/>
          <p:cNvSpPr/>
          <p:nvPr/>
        </p:nvSpPr>
        <p:spPr>
          <a:xfrm>
            <a:off x="4283968" y="1768458"/>
            <a:ext cx="2341634" cy="2147759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Catégorie A</a:t>
            </a:r>
          </a:p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Au moins 14 000 agents</a:t>
            </a:r>
          </a:p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En moyenne 200 € bruts/mois</a:t>
            </a:r>
          </a:p>
        </p:txBody>
      </p:sp>
      <p:sp>
        <p:nvSpPr>
          <p:cNvPr id="16" name="Hexagone 15"/>
          <p:cNvSpPr/>
          <p:nvPr/>
        </p:nvSpPr>
        <p:spPr>
          <a:xfrm>
            <a:off x="6281120" y="2499742"/>
            <a:ext cx="2341634" cy="214775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b="1" i="1" dirty="0">
                <a:solidFill>
                  <a:schemeClr val="accent5">
                    <a:lumMod val="75000"/>
                  </a:schemeClr>
                </a:solidFill>
              </a:rPr>
              <a:t>Catégorie B</a:t>
            </a:r>
          </a:p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Au moins 36 000 agents</a:t>
            </a:r>
          </a:p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En moyenne 160 € bruts/mois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937" y="154423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015945" y="15636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Marianne" panose="02000000000000000000" pitchFamily="50" charset="0"/>
                <a:cs typeface="Rubik" panose="02000604000000020004" pitchFamily="2" charset="-79"/>
              </a:rPr>
              <a:t>Mesures salariales en faveur des agents publics</a:t>
            </a:r>
            <a:br>
              <a:rPr lang="fr-FR" dirty="0" smtClean="0">
                <a:latin typeface="Marianne" panose="02000000000000000000" pitchFamily="50" charset="0"/>
                <a:cs typeface="Rubik" panose="02000604000000020004" pitchFamily="2" charset="-79"/>
              </a:rPr>
            </a:br>
            <a:r>
              <a:rPr lang="fr-FR" sz="5300" dirty="0" smtClean="0">
                <a:latin typeface="Marianne" panose="02000000000000000000" pitchFamily="50" charset="0"/>
                <a:cs typeface="Rubik" panose="02000604000000020004" pitchFamily="2" charset="-79"/>
              </a:rPr>
              <a:t>Bilan 2017-2021</a:t>
            </a:r>
            <a:endParaRPr lang="fr-FR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483518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92196" y="267494"/>
            <a:ext cx="825280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altLang="fr-FR" sz="18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Attractivité de la fonction publique :</a:t>
            </a:r>
          </a:p>
          <a:p>
            <a:pPr algn="just"/>
            <a:r>
              <a:rPr lang="fr-FR" altLang="fr-FR" sz="18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Valorisation de la fonction de maître d’apprentissage</a:t>
            </a:r>
            <a:endParaRPr lang="fr-FR" sz="1800" b="1" dirty="0">
              <a:latin typeface="Marianne" panose="02000000000000000000" pitchFamily="50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367498123"/>
              </p:ext>
            </p:extLst>
          </p:nvPr>
        </p:nvGraphicFramePr>
        <p:xfrm>
          <a:off x="3239729" y="6933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 18"/>
          <p:cNvSpPr/>
          <p:nvPr/>
        </p:nvSpPr>
        <p:spPr>
          <a:xfrm>
            <a:off x="696774" y="1767545"/>
            <a:ext cx="3288209" cy="178895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endParaRPr lang="fr-FR" sz="1500" dirty="0">
              <a:latin typeface="Marianne" panose="02000000000000000000" pitchFamily="50" charset="0"/>
              <a:ea typeface="Calibri" panose="020F0502020204030204" pitchFamily="34" charset="0"/>
            </a:endParaRPr>
          </a:p>
          <a:p>
            <a:pPr algn="ctr"/>
            <a:r>
              <a:rPr lang="fr-FR" sz="1500" dirty="0">
                <a:latin typeface="Marianne" panose="02000000000000000000" pitchFamily="50" charset="0"/>
                <a:ea typeface="Calibri" panose="020F0502020204030204" pitchFamily="34" charset="0"/>
              </a:rPr>
              <a:t>Création d’une allocation de </a:t>
            </a:r>
            <a:r>
              <a:rPr lang="fr-FR" sz="1500" b="1" dirty="0">
                <a:latin typeface="Marianne" panose="02000000000000000000" pitchFamily="50" charset="0"/>
                <a:ea typeface="Calibri" panose="020F0502020204030204" pitchFamily="34" charset="0"/>
              </a:rPr>
              <a:t>500 € par an versée aux agents exerçant la fonction de maître d’apprentissage </a:t>
            </a:r>
            <a:r>
              <a:rPr lang="fr-FR" sz="1500" dirty="0">
                <a:latin typeface="Marianne" panose="02000000000000000000" pitchFamily="50" charset="0"/>
                <a:ea typeface="Calibri" panose="020F0502020204030204" pitchFamily="34" charset="0"/>
              </a:rPr>
              <a:t>pendant toute la durée de l'apprentissage </a:t>
            </a:r>
          </a:p>
          <a:p>
            <a:pPr algn="ctr"/>
            <a:endParaRPr lang="fr-FR" sz="525" dirty="0">
              <a:latin typeface="Marianne" panose="02000000000000000000" pitchFamily="50" charset="0"/>
              <a:ea typeface="Calibri" panose="020F0502020204030204" pitchFamily="34" charset="0"/>
            </a:endParaRPr>
          </a:p>
          <a:p>
            <a:pPr algn="ctr"/>
            <a:r>
              <a:rPr lang="fr-FR" sz="1500" dirty="0">
                <a:latin typeface="Marianne" panose="02000000000000000000" pitchFamily="50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937" y="123478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395536" y="333215"/>
            <a:ext cx="825280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altLang="fr-FR" sz="18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Faciliter la promotion interne </a:t>
            </a:r>
          </a:p>
          <a:p>
            <a:pPr algn="just"/>
            <a:r>
              <a:rPr lang="fr-FR" altLang="fr-FR" sz="18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Maintien des rémunérations dans les écoles de service public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833677" y="1578166"/>
            <a:ext cx="33902" cy="3007605"/>
          </a:xfrm>
          <a:prstGeom prst="line">
            <a:avLst/>
          </a:prstGeom>
          <a:ln w="158750" cmpd="thinThick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88192" y="1529116"/>
            <a:ext cx="7292205" cy="5770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fr-FR" sz="450" dirty="0">
              <a:latin typeface="Marianne" panose="02000000000000000000" pitchFamily="50" charset="0"/>
              <a:ea typeface="Calibri" panose="020F0502020204030204" pitchFamily="34" charset="0"/>
            </a:endParaRPr>
          </a:p>
          <a:p>
            <a:pPr algn="ctr"/>
            <a:r>
              <a:rPr lang="fr-FR" sz="1350" dirty="0">
                <a:latin typeface="Marianne" panose="02000000000000000000" pitchFamily="50" charset="0"/>
                <a:ea typeface="Calibri" panose="020F0502020204030204" pitchFamily="34" charset="0"/>
              </a:rPr>
              <a:t>Une </a:t>
            </a:r>
            <a:r>
              <a:rPr lang="fr-FR" sz="1350" b="1" dirty="0">
                <a:latin typeface="Marianne" panose="02000000000000000000" pitchFamily="50" charset="0"/>
                <a:ea typeface="Calibri" panose="020F0502020204030204" pitchFamily="34" charset="0"/>
              </a:rPr>
              <a:t>indemnité permettant le maintien de la rémunération </a:t>
            </a:r>
            <a:r>
              <a:rPr lang="fr-FR" sz="1350" dirty="0">
                <a:latin typeface="Marianne" panose="02000000000000000000" pitchFamily="50" charset="0"/>
                <a:ea typeface="Calibri" panose="020F0502020204030204" pitchFamily="34" charset="0"/>
              </a:rPr>
              <a:t>aux profits des lauréats des concours internes intégrant </a:t>
            </a:r>
            <a:r>
              <a:rPr lang="fr-FR" sz="1350" b="1" dirty="0" smtClean="0">
                <a:latin typeface="Marianne" panose="02000000000000000000" pitchFamily="50" charset="0"/>
                <a:ea typeface="Calibri" panose="020F0502020204030204" pitchFamily="34" charset="0"/>
              </a:rPr>
              <a:t>une </a:t>
            </a:r>
            <a:r>
              <a:rPr lang="fr-FR" sz="1350" b="1" dirty="0">
                <a:latin typeface="Marianne" panose="02000000000000000000" pitchFamily="50" charset="0"/>
                <a:ea typeface="Calibri" panose="020F0502020204030204" pitchFamily="34" charset="0"/>
              </a:rPr>
              <a:t>des </a:t>
            </a:r>
            <a:r>
              <a:rPr lang="fr-FR" sz="1350" b="1" dirty="0" smtClean="0">
                <a:latin typeface="Marianne" panose="02000000000000000000" pitchFamily="50" charset="0"/>
                <a:ea typeface="Calibri" panose="020F0502020204030204" pitchFamily="34" charset="0"/>
              </a:rPr>
              <a:t>écoles </a:t>
            </a:r>
            <a:r>
              <a:rPr lang="fr-FR" sz="1350" b="1" dirty="0">
                <a:latin typeface="Marianne" panose="02000000000000000000" pitchFamily="50" charset="0"/>
                <a:ea typeface="Calibri" panose="020F0502020204030204" pitchFamily="34" charset="0"/>
              </a:rPr>
              <a:t>de service </a:t>
            </a:r>
            <a:r>
              <a:rPr lang="fr-FR" sz="1350" b="1" dirty="0" smtClean="0">
                <a:latin typeface="Marianne" panose="02000000000000000000" pitchFamily="50" charset="0"/>
                <a:ea typeface="Calibri" panose="020F0502020204030204" pitchFamily="34" charset="0"/>
              </a:rPr>
              <a:t>public.</a:t>
            </a:r>
            <a:endParaRPr lang="fr-FR" sz="450" dirty="0">
              <a:latin typeface="Marianne" panose="020000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7691" y="4014758"/>
            <a:ext cx="596701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1350" dirty="0">
                <a:latin typeface="Marianne" panose="02000000000000000000" pitchFamily="50" charset="0"/>
                <a:ea typeface="Calibri" panose="020F0502020204030204" pitchFamily="34" charset="0"/>
              </a:rPr>
              <a:t>pour une </a:t>
            </a:r>
            <a:r>
              <a:rPr lang="fr-FR" sz="1350" b="1" dirty="0">
                <a:solidFill>
                  <a:srgbClr val="0070C0"/>
                </a:solidFill>
                <a:latin typeface="Marianne" panose="02000000000000000000" pitchFamily="50" charset="0"/>
                <a:ea typeface="Calibri" panose="020F0502020204030204" pitchFamily="34" charset="0"/>
              </a:rPr>
              <a:t>meilleure lisibilité </a:t>
            </a:r>
            <a:r>
              <a:rPr lang="fr-FR" sz="1350" dirty="0">
                <a:latin typeface="Marianne" panose="02000000000000000000" pitchFamily="50" charset="0"/>
                <a:ea typeface="Calibri" panose="020F0502020204030204" pitchFamily="34" charset="0"/>
              </a:rPr>
              <a:t>des éléments de rémunération des élèves</a:t>
            </a:r>
            <a:endParaRPr lang="fr-FR" sz="1350" dirty="0">
              <a:latin typeface="Marianne" panose="020000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7625" y="3004594"/>
            <a:ext cx="420095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1350" dirty="0">
                <a:latin typeface="Marianne" panose="02000000000000000000" pitchFamily="50" charset="0"/>
                <a:ea typeface="Calibri" panose="020F0502020204030204" pitchFamily="34" charset="0"/>
              </a:rPr>
              <a:t>pour rendre plus </a:t>
            </a:r>
            <a:r>
              <a:rPr lang="fr-FR" sz="1350" b="1" dirty="0">
                <a:solidFill>
                  <a:srgbClr val="0070C0"/>
                </a:solidFill>
                <a:latin typeface="Marianne" panose="02000000000000000000" pitchFamily="50" charset="0"/>
                <a:ea typeface="Calibri" panose="020F0502020204030204" pitchFamily="34" charset="0"/>
              </a:rPr>
              <a:t>attractifs les concours internes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82131" y="3675861"/>
            <a:ext cx="563727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350" dirty="0">
                <a:latin typeface="Marianne" panose="02000000000000000000" pitchFamily="50" charset="0"/>
                <a:ea typeface="Calibri" panose="020F0502020204030204" pitchFamily="34" charset="0"/>
              </a:rPr>
              <a:t>pour une plus grande </a:t>
            </a:r>
            <a:r>
              <a:rPr lang="fr-FR" sz="1350" b="1" dirty="0">
                <a:solidFill>
                  <a:srgbClr val="0070C0"/>
                </a:solidFill>
                <a:latin typeface="Marianne" panose="02000000000000000000" pitchFamily="50" charset="0"/>
                <a:ea typeface="Calibri" panose="020F0502020204030204" pitchFamily="34" charset="0"/>
              </a:rPr>
              <a:t>diversification des profils </a:t>
            </a:r>
            <a:r>
              <a:rPr lang="fr-FR" sz="1350" dirty="0">
                <a:latin typeface="Marianne" panose="02000000000000000000" pitchFamily="50" charset="0"/>
                <a:ea typeface="Calibri" panose="020F0502020204030204" pitchFamily="34" charset="0"/>
              </a:rPr>
              <a:t>des élèves</a:t>
            </a:r>
            <a:endParaRPr lang="fr-FR" sz="1350" b="1" dirty="0">
              <a:solidFill>
                <a:srgbClr val="0070C0"/>
              </a:solidFill>
              <a:latin typeface="Marianne" panose="020000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1645" y="3066494"/>
            <a:ext cx="217331" cy="21733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1645" y="3705695"/>
            <a:ext cx="217331" cy="21733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1645" y="4044593"/>
            <a:ext cx="217331" cy="2173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3418" y="2464560"/>
            <a:ext cx="644266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latin typeface="Marianne" panose="02000000000000000000" pitchFamily="50" charset="0"/>
              </a:rPr>
              <a:t>→ </a:t>
            </a:r>
            <a:r>
              <a:rPr lang="fr-FR" sz="1350" dirty="0">
                <a:latin typeface="Marianne" panose="02000000000000000000" pitchFamily="50" charset="0"/>
              </a:rPr>
              <a:t>instrument de </a:t>
            </a:r>
            <a:r>
              <a:rPr lang="fr-FR" sz="1350" b="1" dirty="0">
                <a:latin typeface="Marianne" panose="02000000000000000000" pitchFamily="50" charset="0"/>
              </a:rPr>
              <a:t>promotion sociale </a:t>
            </a:r>
            <a:r>
              <a:rPr lang="fr-FR" sz="1350" dirty="0">
                <a:latin typeface="Marianne" panose="02000000000000000000" pitchFamily="50" charset="0"/>
              </a:rPr>
              <a:t>déjà mis en œuvre pour l’ENA et l’INET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37031" y="3340228"/>
            <a:ext cx="528631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1350" dirty="0">
                <a:latin typeface="Marianne" panose="02000000000000000000" pitchFamily="50" charset="0"/>
                <a:ea typeface="Calibri" panose="020F0502020204030204" pitchFamily="34" charset="0"/>
              </a:rPr>
              <a:t>pour </a:t>
            </a:r>
            <a:r>
              <a:rPr lang="fr-FR" sz="1350" b="1" dirty="0">
                <a:solidFill>
                  <a:srgbClr val="0070C0"/>
                </a:solidFill>
                <a:latin typeface="Marianne" panose="02000000000000000000" pitchFamily="50" charset="0"/>
                <a:ea typeface="Calibri" panose="020F0502020204030204" pitchFamily="34" charset="0"/>
              </a:rPr>
              <a:t>faciliter matériellement </a:t>
            </a:r>
            <a:r>
              <a:rPr lang="fr-FR" sz="1350" dirty="0">
                <a:latin typeface="Marianne" panose="02000000000000000000" pitchFamily="50" charset="0"/>
                <a:ea typeface="Calibri" panose="020F0502020204030204" pitchFamily="34" charset="0"/>
              </a:rPr>
              <a:t>aux élèves le suivi des scolarités</a:t>
            </a:r>
            <a:endParaRPr lang="fr-FR" sz="1350" b="1" dirty="0">
              <a:solidFill>
                <a:srgbClr val="0070C0"/>
              </a:solidFill>
              <a:latin typeface="Marianne" panose="020000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1645" y="3403160"/>
            <a:ext cx="217331" cy="2173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2913" y="243325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latin typeface="Marianne" panose="02000000000000000000" pitchFamily="50" charset="0"/>
              </a:rPr>
              <a:t> </a:t>
            </a:r>
            <a:endParaRPr lang="fr-FR" sz="1350" dirty="0"/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937" y="154423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23650" y="195486"/>
            <a:ext cx="825280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altLang="fr-FR" sz="18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Transposition du Ségur de la Santé à la FPE et à la FPT</a:t>
            </a:r>
            <a:endParaRPr lang="fr-FR" sz="1800" b="1" dirty="0">
              <a:latin typeface="Marianne" panose="02000000000000000000" pitchFamily="50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833677" y="1578166"/>
            <a:ext cx="33902" cy="3007605"/>
          </a:xfrm>
          <a:prstGeom prst="line">
            <a:avLst/>
          </a:prstGeom>
          <a:ln w="158750" cmpd="thinThick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4249" y="1150567"/>
            <a:ext cx="6695543" cy="12695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fr-FR" sz="450" dirty="0">
              <a:latin typeface="Marianne" panose="02000000000000000000" pitchFamily="50" charset="0"/>
              <a:ea typeface="Calibri" panose="020F0502020204030204" pitchFamily="34" charset="0"/>
            </a:endParaRPr>
          </a:p>
          <a:p>
            <a:pPr algn="just"/>
            <a:r>
              <a:rPr lang="fr-FR" sz="1350" dirty="0">
                <a:latin typeface="Marianne" panose="02000000000000000000" pitchFamily="50" charset="0"/>
                <a:ea typeface="Calibri" panose="020F0502020204030204" pitchFamily="34" charset="0"/>
              </a:rPr>
              <a:t>Les mesures visant à revaloriser et dynamiser les carrières des corps paramédicaux de la FPH (aides-soignants, infirmiers, personnels de rééducation…), prévues par </a:t>
            </a:r>
            <a:r>
              <a:rPr lang="fr-FR" sz="1350" b="1" dirty="0">
                <a:latin typeface="Marianne" panose="02000000000000000000" pitchFamily="50" charset="0"/>
                <a:ea typeface="Calibri" panose="020F0502020204030204" pitchFamily="34" charset="0"/>
              </a:rPr>
              <a:t>les accords dits du Ségur de la Santé seront transposées, dans les mêmes proportions, aux corps homologues des versants « Etat » et « territorial »</a:t>
            </a:r>
            <a:r>
              <a:rPr lang="fr-FR" sz="1350" dirty="0">
                <a:latin typeface="Marianne" panose="02000000000000000000" pitchFamily="50" charset="0"/>
                <a:ea typeface="Calibri" panose="020F0502020204030204" pitchFamily="34" charset="0"/>
              </a:rPr>
              <a:t>. </a:t>
            </a:r>
          </a:p>
          <a:p>
            <a:pPr algn="ctr"/>
            <a:endParaRPr lang="fr-FR" sz="450" dirty="0">
              <a:latin typeface="Marianne" panose="020000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5460" y="2855231"/>
            <a:ext cx="217331" cy="21733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5460" y="3126769"/>
            <a:ext cx="217331" cy="217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35013" y="2790102"/>
            <a:ext cx="570067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>
                <a:latin typeface="Marianne" panose="02000000000000000000" pitchFamily="50" charset="0"/>
              </a:rPr>
              <a:t>Versant « Etat » : environ 15.000 agents, fonctionnaires et militaires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014" y="3096934"/>
            <a:ext cx="53741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>
                <a:latin typeface="Marianne" panose="02000000000000000000" pitchFamily="50" charset="0"/>
              </a:rPr>
              <a:t>Versant « territorial » : environ 60.000 agents et fonctionnaires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4248" y="2513103"/>
            <a:ext cx="507202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b="1" dirty="0">
                <a:latin typeface="Marianne" panose="02000000000000000000" pitchFamily="50" charset="0"/>
              </a:rPr>
              <a:t>Sont concernés :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4246" y="3497917"/>
            <a:ext cx="66955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350" dirty="0">
                <a:latin typeface="Marianne" panose="02000000000000000000" pitchFamily="50" charset="0"/>
              </a:rPr>
              <a:t>Cette mesure permettra aux agents de bénéficier, en fin de carrière, de gains de l’ordre de +300€ à +500€ bruts mensuels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4247" y="4106650"/>
            <a:ext cx="669554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350" dirty="0">
                <a:latin typeface="Marianne" panose="02000000000000000000" pitchFamily="50" charset="0"/>
              </a:rPr>
              <a:t>La mise en œuvre de cette transposition fera l’objet de discussion et de présentation aux instances représentatives à compter de la rentrée 2021, pour une </a:t>
            </a:r>
            <a:r>
              <a:rPr lang="fr-FR" sz="1350" b="1" dirty="0">
                <a:solidFill>
                  <a:srgbClr val="0070C0"/>
                </a:solidFill>
                <a:latin typeface="Marianne" panose="02000000000000000000" pitchFamily="50" charset="0"/>
              </a:rPr>
              <a:t>entrée en vigueur au 1</a:t>
            </a:r>
            <a:r>
              <a:rPr lang="fr-FR" sz="1350" b="1" baseline="30000" dirty="0">
                <a:solidFill>
                  <a:srgbClr val="0070C0"/>
                </a:solidFill>
                <a:latin typeface="Marianne" panose="02000000000000000000" pitchFamily="50" charset="0"/>
              </a:rPr>
              <a:t>er</a:t>
            </a:r>
            <a:r>
              <a:rPr lang="fr-FR" sz="1350" b="1" dirty="0">
                <a:solidFill>
                  <a:srgbClr val="0070C0"/>
                </a:solidFill>
                <a:latin typeface="Marianne" panose="02000000000000000000" pitchFamily="50" charset="0"/>
              </a:rPr>
              <a:t> janvier 2022</a:t>
            </a:r>
            <a:r>
              <a:rPr lang="fr-FR" sz="1350" dirty="0">
                <a:latin typeface="Marianne" panose="02000000000000000000" pitchFamily="50" charset="0"/>
              </a:rPr>
              <a:t>.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937" y="154423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7286" y="1706129"/>
            <a:ext cx="5812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fr-FR" sz="3600" b="1" kern="0" dirty="0">
                <a:solidFill>
                  <a:prstClr val="black"/>
                </a:solidFill>
                <a:latin typeface="Marianne" panose="02000000000000000000" pitchFamily="50" charset="0"/>
                <a:ea typeface="+mj-ea"/>
                <a:cs typeface="Rubik" panose="02000604000000020004" pitchFamily="2" charset="-79"/>
              </a:rPr>
              <a:t>Prochaines étapes</a:t>
            </a:r>
            <a:endParaRPr lang="fr-FR" sz="1350" b="1" kern="0" dirty="0">
              <a:solidFill>
                <a:sysClr val="windowText" lastClr="000000"/>
              </a:solidFill>
              <a:latin typeface="Marianne" panose="020000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95486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337461" y="381071"/>
            <a:ext cx="825280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altLang="fr-FR" sz="18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Prochaines étapes de la conférence sur les perspectives salariales</a:t>
            </a:r>
          </a:p>
          <a:p>
            <a:pPr algn="just"/>
            <a:r>
              <a:rPr lang="fr-FR" altLang="fr-FR" sz="18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 </a:t>
            </a:r>
            <a:endParaRPr lang="fr-FR" sz="1800" b="1" dirty="0">
              <a:latin typeface="Marianne" panose="02000000000000000000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8476" y="1625214"/>
            <a:ext cx="3032362" cy="198515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endParaRPr lang="fr-FR" altLang="fr-FR" sz="75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  <a:p>
            <a:pPr algn="ctr"/>
            <a:r>
              <a:rPr lang="fr-FR" altLang="fr-FR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 cycle </a:t>
            </a:r>
            <a:r>
              <a:rPr lang="fr-FR" altLang="fr-FR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de groupes de travail entre septembre 2021 et février 2022 </a:t>
            </a:r>
            <a:r>
              <a:rPr lang="fr-FR" altLang="fr-FR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 construire un diagnostic partagé sur la politique salariale </a:t>
            </a:r>
          </a:p>
          <a:p>
            <a:pPr algn="ctr"/>
            <a:endParaRPr lang="fr-FR" altLang="fr-FR" sz="750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092757935"/>
              </p:ext>
            </p:extLst>
          </p:nvPr>
        </p:nvGraphicFramePr>
        <p:xfrm>
          <a:off x="2891482" y="49724"/>
          <a:ext cx="7903838" cy="5229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3939902"/>
            <a:ext cx="3808371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endParaRPr lang="fr-FR" altLang="fr-FR" sz="12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  <a:p>
            <a:r>
              <a:rPr lang="fr-FR" altLang="fr-FR" sz="1200" dirty="0" smtClean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Fin de travaux : février 2022</a:t>
            </a:r>
            <a:endParaRPr lang="fr-FR" altLang="fr-FR" sz="1200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  <a:p>
            <a:endParaRPr lang="fr-FR" altLang="fr-FR" sz="1200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320" y="3860597"/>
            <a:ext cx="1293065" cy="8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95486"/>
            <a:ext cx="1293065" cy="804939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15945" y="850727"/>
            <a:ext cx="11402718" cy="875459"/>
          </a:xfrm>
        </p:spPr>
        <p:txBody>
          <a:bodyPr>
            <a:normAutofit/>
          </a:bodyPr>
          <a:lstStyle/>
          <a:p>
            <a:pPr algn="just"/>
            <a:r>
              <a:rPr lang="fr-FR" sz="2000" b="1" dirty="0" smtClean="0">
                <a:latin typeface="Marianne" panose="02000000000000000000" pitchFamily="50" charset="0"/>
              </a:rPr>
              <a:t>Parcours </a:t>
            </a:r>
            <a:r>
              <a:rPr lang="fr-FR" sz="2000" b="1" dirty="0">
                <a:latin typeface="Marianne" panose="02000000000000000000" pitchFamily="50" charset="0"/>
              </a:rPr>
              <a:t>professionnels, carrières et </a:t>
            </a:r>
            <a:r>
              <a:rPr lang="fr-FR" sz="2000" b="1" dirty="0" smtClean="0">
                <a:latin typeface="Marianne" panose="02000000000000000000" pitchFamily="50" charset="0"/>
              </a:rPr>
              <a:t>rémunérations</a:t>
            </a:r>
            <a:endParaRPr lang="fr-FR" sz="2000" b="1" dirty="0">
              <a:latin typeface="Marianne" panose="02000000000000000000" pitchFamily="50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5537" y="1660523"/>
            <a:ext cx="460569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/>
            <a:r>
              <a:rPr lang="fr-FR" sz="1200" dirty="0" smtClean="0">
                <a:latin typeface="Marianne" panose="02000000000000000000" pitchFamily="50" charset="0"/>
              </a:rPr>
              <a:t>Pour une </a:t>
            </a:r>
            <a:r>
              <a:rPr lang="fr-FR" sz="1200" b="1" dirty="0" smtClean="0">
                <a:latin typeface="Marianne" panose="02000000000000000000" pitchFamily="50" charset="0"/>
              </a:rPr>
              <a:t>meilleure reconnaissance de l’engagement</a:t>
            </a:r>
            <a:r>
              <a:rPr lang="fr-FR" sz="1200" dirty="0" smtClean="0">
                <a:latin typeface="Marianne" panose="02000000000000000000" pitchFamily="50" charset="0"/>
              </a:rPr>
              <a:t> des fonctionnaires civils et des militaires, par la revalorisation des grilles indiciaires, l’</a:t>
            </a:r>
            <a:r>
              <a:rPr lang="fr-FR" sz="1200" b="1" dirty="0" smtClean="0">
                <a:latin typeface="Marianne" panose="02000000000000000000" pitchFamily="50" charset="0"/>
              </a:rPr>
              <a:t>amélioration des perspectives</a:t>
            </a:r>
            <a:r>
              <a:rPr lang="fr-FR" sz="1200" dirty="0" smtClean="0">
                <a:latin typeface="Marianne" panose="02000000000000000000" pitchFamily="50" charset="0"/>
              </a:rPr>
              <a:t> </a:t>
            </a:r>
            <a:r>
              <a:rPr lang="fr-FR" sz="1200" b="1" dirty="0" smtClean="0">
                <a:latin typeface="Marianne" panose="02000000000000000000" pitchFamily="50" charset="0"/>
              </a:rPr>
              <a:t>de carrière</a:t>
            </a:r>
            <a:r>
              <a:rPr lang="fr-FR" sz="1200" dirty="0" smtClean="0">
                <a:latin typeface="Marianne" panose="02000000000000000000" pitchFamily="50" charset="0"/>
              </a:rPr>
              <a:t> et des niveaux de pensions</a:t>
            </a:r>
          </a:p>
          <a:p>
            <a:pPr marL="0" algn="just"/>
            <a:endParaRPr lang="fr-FR" sz="1200" dirty="0" smtClean="0">
              <a:latin typeface="Marianne" panose="02000000000000000000" pitchFamily="50" charset="0"/>
            </a:endParaRPr>
          </a:p>
          <a:p>
            <a:pPr marL="0" algn="just"/>
            <a:r>
              <a:rPr lang="fr-FR" sz="1200" dirty="0" smtClean="0">
                <a:latin typeface="Marianne" panose="02000000000000000000" pitchFamily="50" charset="0"/>
              </a:rPr>
              <a:t>Ce plan, achevé en 2021, s’est aussi traduit par :</a:t>
            </a:r>
          </a:p>
          <a:p>
            <a:pPr algn="just"/>
            <a:endParaRPr lang="fr-FR" sz="1200" dirty="0" smtClean="0">
              <a:latin typeface="Marianne" panose="02000000000000000000" pitchFamily="50" charset="0"/>
            </a:endParaRPr>
          </a:p>
          <a:p>
            <a:pPr algn="just">
              <a:buFontTx/>
              <a:buChar char="-"/>
            </a:pPr>
            <a:r>
              <a:rPr lang="fr-FR" sz="1200" dirty="0" smtClean="0">
                <a:latin typeface="Marianne" panose="02000000000000000000" pitchFamily="50" charset="0"/>
              </a:rPr>
              <a:t>la transformation d’une partie des primes en indiciaire</a:t>
            </a:r>
          </a:p>
          <a:p>
            <a:pPr algn="just">
              <a:buFontTx/>
              <a:buChar char="-"/>
            </a:pPr>
            <a:r>
              <a:rPr lang="fr-FR" sz="1200" dirty="0" smtClean="0">
                <a:latin typeface="Marianne" panose="02000000000000000000" pitchFamily="50" charset="0"/>
              </a:rPr>
              <a:t>un cadencement unique d’avancement d’échelons</a:t>
            </a:r>
          </a:p>
          <a:p>
            <a:pPr algn="just">
              <a:buFontTx/>
              <a:buChar char="-"/>
            </a:pPr>
            <a:r>
              <a:rPr lang="fr-FR" sz="1200" dirty="0" smtClean="0">
                <a:latin typeface="Marianne" panose="02000000000000000000" pitchFamily="50" charset="0"/>
              </a:rPr>
              <a:t>des règles statutaires harmonisées entre les trois versants</a:t>
            </a:r>
          </a:p>
          <a:p>
            <a:pPr marL="0" algn="just"/>
            <a:endParaRPr lang="fr-FR" sz="1200" dirty="0">
              <a:latin typeface="Marianne" panose="02000000000000000000" pitchFamily="50" charset="0"/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777743804"/>
              </p:ext>
            </p:extLst>
          </p:nvPr>
        </p:nvGraphicFramePr>
        <p:xfrm>
          <a:off x="5621641" y="1197537"/>
          <a:ext cx="2706759" cy="361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292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95486"/>
            <a:ext cx="1293065" cy="804939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03648" y="970265"/>
            <a:ext cx="11402718" cy="875459"/>
          </a:xfrm>
        </p:spPr>
        <p:txBody>
          <a:bodyPr>
            <a:normAutofit/>
          </a:bodyPr>
          <a:lstStyle/>
          <a:p>
            <a:pPr algn="just"/>
            <a:r>
              <a:rPr lang="fr-FR" sz="2000" dirty="0">
                <a:latin typeface="Marianne" panose="02000000000000000000" pitchFamily="50" charset="0"/>
              </a:rPr>
              <a:t>Plan « Ma santé 2022. Investir pour l’hôpital »</a:t>
            </a:r>
            <a:endParaRPr lang="fr-FR" sz="2000" b="1" dirty="0">
              <a:latin typeface="Marianne" panose="02000000000000000000" pitchFamily="50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5537" y="1973286"/>
            <a:ext cx="827784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/>
            <a:r>
              <a:rPr lang="fr-FR" sz="1200" b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Le plan « Ma santé 2022. Investir pour l’hôpital » </a:t>
            </a:r>
            <a:r>
              <a:rPr lang="fr-FR" sz="12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 complété</a:t>
            </a:r>
            <a:r>
              <a:rPr lang="fr-FR" sz="1200" b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les mesures en faveur de l’hôpital public prévues dans la loi n°2019-774 du 24 juillet 2019 relative à l'organisation et à la transformation du système de santé. </a:t>
            </a:r>
          </a:p>
          <a:p>
            <a:pPr marL="0" algn="just"/>
            <a:endParaRPr lang="fr-FR" sz="1200" dirty="0">
              <a:latin typeface="Marianne" panose="02000000000000000000" pitchFamily="50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67544" y="2571750"/>
            <a:ext cx="8834507" cy="2035307"/>
            <a:chOff x="409209" y="2264603"/>
            <a:chExt cx="8834507" cy="2035307"/>
          </a:xfrm>
        </p:grpSpPr>
        <p:sp>
          <p:nvSpPr>
            <p:cNvPr id="2" name="Rectangle 1"/>
            <p:cNvSpPr/>
            <p:nvPr/>
          </p:nvSpPr>
          <p:spPr>
            <a:xfrm>
              <a:off x="409209" y="2264603"/>
              <a:ext cx="4572000" cy="8828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fr-FR" sz="1200" b="1" dirty="0"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 plan « Ma santé 2022. Investir pour l’hôpital » </a:t>
              </a:r>
              <a:r>
                <a:rPr lang="fr-FR" sz="1200" dirty="0"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complété</a:t>
              </a:r>
              <a:r>
                <a:rPr lang="fr-FR" sz="1200" b="1" dirty="0"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200" dirty="0"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les mesures en faveur de l’hôpital public prévues dans la loi n°2019-774 du 24 juillet 2019 relative à l'organisation et à la transformation du système de santé.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9209" y="3438136"/>
              <a:ext cx="45720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200" dirty="0" smtClean="0"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Versement </a:t>
              </a:r>
              <a:r>
                <a:rPr lang="fr-FR" sz="1200" dirty="0"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d’une </a:t>
              </a:r>
              <a:r>
                <a:rPr lang="fr-FR" sz="1200" b="1" dirty="0"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prime d’attractivité </a:t>
              </a:r>
              <a:r>
                <a:rPr lang="fr-FR" sz="1200" b="1" dirty="0" smtClean="0"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territoriale pour r</a:t>
              </a:r>
              <a:r>
                <a:rPr lang="fr-FR" sz="1200" dirty="0" smtClean="0">
                  <a:effectLst/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enforcer l’attractivité des hôpitaux situés dans les territoires en tension (75, 92, 93 et 94)</a:t>
              </a:r>
              <a:endParaRPr lang="fr-FR" sz="1200" b="1" dirty="0" smtClean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endParaRPr lang="fr-FR" sz="1400" b="1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981209" y="2282043"/>
              <a:ext cx="540000" cy="54000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981209" y="3498901"/>
              <a:ext cx="540000" cy="540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724128" y="3439962"/>
              <a:ext cx="35195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200" dirty="0"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Prime annuelle de 940 € brut</a:t>
              </a:r>
            </a:p>
            <a:p>
              <a:pPr algn="just"/>
              <a:r>
                <a:rPr lang="fr-FR" sz="1200" dirty="0"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Environ 40 000 </a:t>
              </a:r>
              <a:r>
                <a:rPr lang="fr-FR" sz="1200" dirty="0" smtClean="0"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bénéficiaires</a:t>
              </a:r>
              <a:endParaRPr lang="fr-FR" sz="12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51198" y="2372624"/>
              <a:ext cx="35195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200" dirty="0"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Prime </a:t>
              </a:r>
              <a:r>
                <a:rPr lang="fr-FR" sz="1200" dirty="0" smtClean="0"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mensuelle de </a:t>
              </a:r>
              <a:r>
                <a:rPr lang="fr-FR" sz="1200" dirty="0"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118€ </a:t>
              </a:r>
              <a:r>
                <a:rPr lang="fr-FR" sz="1200" dirty="0" smtClean="0"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brut</a:t>
              </a:r>
              <a:endParaRPr lang="fr-FR" sz="12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fr-FR" sz="1200" dirty="0" smtClean="0">
                  <a:latin typeface="Marianne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89 500 bénéficiaires</a:t>
              </a:r>
              <a:endParaRPr lang="fr-FR" sz="120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95486"/>
            <a:ext cx="1293065" cy="804939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979712" y="373336"/>
            <a:ext cx="10256495" cy="875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3200" dirty="0" smtClean="0">
                <a:latin typeface="Marianne" panose="02000000000000000000" pitchFamily="50" charset="0"/>
              </a:rPr>
              <a:t>Ségur de la Santé</a:t>
            </a:r>
            <a:endParaRPr lang="fr-FR" sz="3200" dirty="0">
              <a:latin typeface="Marianne" panose="02000000000000000000" pitchFamily="50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/>
          <a:srcRect t="1790" r="49784" b="55180"/>
          <a:stretch/>
        </p:blipFill>
        <p:spPr>
          <a:xfrm>
            <a:off x="522210" y="1163894"/>
            <a:ext cx="4013785" cy="1622864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3776833" y="2620267"/>
            <a:ext cx="4896544" cy="1952574"/>
            <a:chOff x="3860427" y="3858322"/>
            <a:chExt cx="6549119" cy="2570320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6"/>
            <a:srcRect l="50142" t="1262" b="58030"/>
            <a:stretch/>
          </p:blipFill>
          <p:spPr>
            <a:xfrm>
              <a:off x="3860427" y="3858322"/>
              <a:ext cx="6543759" cy="252017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081346" y="4309293"/>
              <a:ext cx="6082873" cy="21042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7"/>
            <a:srcRect l="2687" t="28072" r="1997"/>
            <a:stretch/>
          </p:blipFill>
          <p:spPr>
            <a:xfrm>
              <a:off x="4081346" y="4117639"/>
              <a:ext cx="6237699" cy="2127044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6"/>
            <a:srcRect l="50253" t="97569" b="1"/>
            <a:stretch/>
          </p:blipFill>
          <p:spPr>
            <a:xfrm>
              <a:off x="3880359" y="6278139"/>
              <a:ext cx="6529187" cy="15050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4808780" y="1267472"/>
            <a:ext cx="2690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Ségur de la Santé: 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5,83 Mds € sur 2020-2023</a:t>
            </a:r>
            <a:endParaRPr lang="fr-FR" sz="12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95486"/>
            <a:ext cx="1293065" cy="804939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46609" y="1048638"/>
            <a:ext cx="11402718" cy="563672"/>
          </a:xfrm>
        </p:spPr>
        <p:txBody>
          <a:bodyPr>
            <a:normAutofit fontScale="90000"/>
          </a:bodyPr>
          <a:lstStyle/>
          <a:p>
            <a:r>
              <a:rPr lang="fr-FR" sz="2000" dirty="0">
                <a:latin typeface="Marianne" panose="02000000000000000000" pitchFamily="50" charset="0"/>
              </a:rPr>
              <a:t>Protocole d'accord police nationale</a:t>
            </a:r>
            <a:br>
              <a:rPr lang="fr-FR" sz="2000" dirty="0">
                <a:latin typeface="Marianne" panose="02000000000000000000" pitchFamily="50" charset="0"/>
              </a:rPr>
            </a:br>
            <a:endParaRPr lang="fr-FR" sz="2000" b="1" dirty="0">
              <a:latin typeface="Marianne" panose="02000000000000000000" pitchFamily="50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5537" y="1660523"/>
            <a:ext cx="827784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/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</a:rPr>
              <a:t>Protocole d’accord conclu le 19 décembre 2018 entre le ministre de l’intérieur et les organisations représentatives du corps d'encadrement et d'application de la police nationale. </a:t>
            </a:r>
            <a:endParaRPr lang="fr-FR" sz="1200" dirty="0">
              <a:latin typeface="Marianne" panose="02000000000000000000" pitchFamily="50" charset="0"/>
            </a:endParaRPr>
          </a:p>
          <a:p>
            <a:pPr marL="0" algn="just"/>
            <a:endParaRPr lang="fr-FR" sz="1200" dirty="0">
              <a:latin typeface="Marianne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6609" y="2427734"/>
            <a:ext cx="7259135" cy="1890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Octroi d’un demi-point d’indemnité de sujétions spéciales de police (ISSP)</a:t>
            </a:r>
            <a:r>
              <a:rPr lang="fr-FR" sz="1200" dirty="0">
                <a:latin typeface="Marianne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36195" lvl="0" algn="just"/>
            <a:endParaRPr lang="fr-FR" sz="800" dirty="0">
              <a:latin typeface="Marianne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195" lvl="0" algn="just"/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Revalorisation de 40 € par mois de l’allocation de maîtrise (AM).</a:t>
            </a:r>
          </a:p>
          <a:p>
            <a:pPr marR="36195" lvl="0" algn="just"/>
            <a:endParaRPr lang="fr-FR" sz="1200" dirty="0">
              <a:latin typeface="Marianne" panose="020000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36195" algn="just"/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</a:rPr>
              <a:t>Adaptation de l’organisation du temps de travail visant à </a:t>
            </a:r>
            <a:r>
              <a:rPr lang="fr-FR" sz="1200" dirty="0">
                <a:latin typeface="Marianne" panose="02000000000000000000" pitchFamily="50" charset="0"/>
                <a:ea typeface="Calibri" panose="020F0502020204030204" pitchFamily="34" charset="0"/>
              </a:rPr>
              <a:t>augmenter la capacité opérationnelle et à réduire le volume des</a:t>
            </a: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</a:rPr>
              <a:t> heures supplémentaires</a:t>
            </a:r>
          </a:p>
          <a:p>
            <a:pPr marR="36195" algn="just"/>
            <a:endParaRPr lang="fr-FR" sz="1200" dirty="0">
              <a:latin typeface="Marianne" panose="02000000000000000000" pitchFamily="50" charset="0"/>
            </a:endParaRPr>
          </a:p>
          <a:p>
            <a:pPr marR="36195" algn="just"/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Revalorisation de l’allocation de maitrise et de l’allocation de mission judiciaire de 30 € par mois au 1</a:t>
            </a:r>
            <a:r>
              <a:rPr lang="fr-FR" sz="1200" baseline="30000" dirty="0">
                <a:latin typeface="Marianne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er</a:t>
            </a: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 juillet 2019 et au 1</a:t>
            </a:r>
            <a:r>
              <a:rPr lang="fr-FR" sz="1200" baseline="30000" dirty="0">
                <a:latin typeface="Marianne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er</a:t>
            </a: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 janvier 2020 (pour un </a:t>
            </a:r>
            <a:r>
              <a:rPr lang="fr-FR" sz="1200" dirty="0">
                <a:latin typeface="Marianne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gain mensuel de 80</a:t>
            </a: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fr-FR" sz="1200" dirty="0">
                <a:latin typeface="Marianne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€ nets)</a:t>
            </a:r>
            <a:endParaRPr lang="fr-FR" sz="1200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200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095606" y="2284085"/>
            <a:ext cx="20010" cy="2231881"/>
          </a:xfrm>
          <a:prstGeom prst="line">
            <a:avLst/>
          </a:prstGeom>
          <a:ln w="158750" cmpd="thinThick">
            <a:solidFill>
              <a:srgbClr val="00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2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399" y="195486"/>
            <a:ext cx="1293065" cy="804939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03648" y="639926"/>
            <a:ext cx="11402718" cy="875459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Marianne" panose="02000000000000000000" pitchFamily="50" charset="0"/>
              </a:rPr>
              <a:t>Reconnaissance des niveaux de compétences</a:t>
            </a:r>
            <a:br>
              <a:rPr lang="fr-FR" sz="2000" dirty="0" smtClean="0">
                <a:latin typeface="Marianne" panose="02000000000000000000" pitchFamily="50" charset="0"/>
              </a:rPr>
            </a:br>
            <a:endParaRPr lang="fr-FR" sz="2000" b="1" dirty="0">
              <a:latin typeface="Marianne" panose="02000000000000000000" pitchFamily="50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59295" y="1184193"/>
            <a:ext cx="1708449" cy="18196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Marianne" panose="02000000000000000000" pitchFamily="50" charset="0"/>
                <a:ea typeface="Calibri" panose="020F0502020204030204" pitchFamily="34" charset="0"/>
              </a:rPr>
              <a:t>Des plans de requalification de grande ampleur depuis 2017</a:t>
            </a:r>
          </a:p>
        </p:txBody>
      </p:sp>
      <p:sp>
        <p:nvSpPr>
          <p:cNvPr id="9" name="Forme 8"/>
          <p:cNvSpPr/>
          <p:nvPr/>
        </p:nvSpPr>
        <p:spPr>
          <a:xfrm>
            <a:off x="1187624" y="1214338"/>
            <a:ext cx="6567181" cy="3301628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Ellipse 17"/>
          <p:cNvSpPr/>
          <p:nvPr/>
        </p:nvSpPr>
        <p:spPr>
          <a:xfrm>
            <a:off x="2267744" y="3224557"/>
            <a:ext cx="225416" cy="22541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oupe 18"/>
          <p:cNvGrpSpPr/>
          <p:nvPr/>
        </p:nvGrpSpPr>
        <p:grpSpPr>
          <a:xfrm>
            <a:off x="2267744" y="3685474"/>
            <a:ext cx="3745030" cy="1417550"/>
            <a:chOff x="915914" y="4001116"/>
            <a:chExt cx="5473835" cy="1417550"/>
          </a:xfrm>
        </p:grpSpPr>
        <p:sp>
          <p:nvSpPr>
            <p:cNvPr id="20" name="Rectangle 19"/>
            <p:cNvSpPr/>
            <p:nvPr/>
          </p:nvSpPr>
          <p:spPr>
            <a:xfrm>
              <a:off x="915914" y="4001116"/>
              <a:ext cx="5473835" cy="14175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915914" y="4001116"/>
              <a:ext cx="5473835" cy="1417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609" tIns="0" rIns="0" bIns="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>
                  <a:solidFill>
                    <a:srgbClr val="000091"/>
                  </a:solidFill>
                  <a:latin typeface="Marianne" panose="02000000000000000000" pitchFamily="50" charset="0"/>
                  <a:ea typeface="Calibri" panose="020F0502020204030204" pitchFamily="34" charset="0"/>
                </a:rPr>
                <a:t>Plus de 330 000 agents ont bénéficié d’une élévation de catégorie dans les trois versants</a:t>
              </a:r>
            </a:p>
          </p:txBody>
        </p:sp>
      </p:grpSp>
      <p:sp>
        <p:nvSpPr>
          <p:cNvPr id="22" name="Ellipse 21"/>
          <p:cNvSpPr/>
          <p:nvPr/>
        </p:nvSpPr>
        <p:spPr>
          <a:xfrm>
            <a:off x="3732776" y="2457669"/>
            <a:ext cx="407483" cy="40748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394115"/>
              <a:satOff val="5189"/>
              <a:lumOff val="31078"/>
              <a:alphaOff val="0"/>
            </a:schemeClr>
          </a:fillRef>
          <a:effectRef idx="0">
            <a:schemeClr val="accent2">
              <a:shade val="50000"/>
              <a:hueOff val="-394115"/>
              <a:satOff val="5189"/>
              <a:lumOff val="31078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oupe 22"/>
          <p:cNvGrpSpPr/>
          <p:nvPr/>
        </p:nvGrpSpPr>
        <p:grpSpPr>
          <a:xfrm>
            <a:off x="2453321" y="1788753"/>
            <a:ext cx="5929813" cy="2444217"/>
            <a:chOff x="3412197" y="2318341"/>
            <a:chExt cx="5929813" cy="2444217"/>
          </a:xfrm>
        </p:grpSpPr>
        <p:sp>
          <p:nvSpPr>
            <p:cNvPr id="24" name="Rectangle 23"/>
            <p:cNvSpPr/>
            <p:nvPr/>
          </p:nvSpPr>
          <p:spPr>
            <a:xfrm>
              <a:off x="3412197" y="2318341"/>
              <a:ext cx="4237358" cy="156599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5104652" y="3196564"/>
              <a:ext cx="4237358" cy="15659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444" tIns="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>
                  <a:solidFill>
                    <a:srgbClr val="000091"/>
                  </a:solidFill>
                  <a:latin typeface="Marianne" panose="02000000000000000000" pitchFamily="50" charset="0"/>
                </a:rPr>
                <a:t>Pour un large périmètre de filières et métiers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>
                  <a:solidFill>
                    <a:srgbClr val="000091"/>
                  </a:solidFill>
                  <a:latin typeface="Marianne" panose="02000000000000000000" pitchFamily="50" charset="0"/>
                  <a:ea typeface="Calibri" panose="020F0502020204030204" pitchFamily="34" charset="0"/>
                </a:rPr>
                <a:t>Filières technique, administrative, sociale, recherche et formation, aides-soignants et auxiliaires de puériculture, ingénieurs,…</a:t>
              </a:r>
              <a:endParaRPr lang="fr-FR" sz="1200" kern="1200" dirty="0">
                <a:solidFill>
                  <a:srgbClr val="000091"/>
                </a:solidFill>
                <a:latin typeface="Marianne" panose="02000000000000000000" pitchFamily="50" charset="0"/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5731003" y="1873564"/>
            <a:ext cx="563541" cy="56354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394115"/>
              <a:satOff val="5189"/>
              <a:lumOff val="31078"/>
              <a:alphaOff val="0"/>
            </a:schemeClr>
          </a:fillRef>
          <a:effectRef idx="0">
            <a:schemeClr val="accent2">
              <a:shade val="50000"/>
              <a:hueOff val="-394115"/>
              <a:satOff val="5189"/>
              <a:lumOff val="31078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Groupe 26"/>
          <p:cNvGrpSpPr/>
          <p:nvPr/>
        </p:nvGrpSpPr>
        <p:grpSpPr>
          <a:xfrm>
            <a:off x="6294544" y="1969780"/>
            <a:ext cx="3045682" cy="847656"/>
            <a:chOff x="5867404" y="1203849"/>
            <a:chExt cx="3045682" cy="847656"/>
          </a:xfrm>
        </p:grpSpPr>
        <p:sp>
          <p:nvSpPr>
            <p:cNvPr id="28" name="Rectangle 27"/>
            <p:cNvSpPr/>
            <p:nvPr/>
          </p:nvSpPr>
          <p:spPr>
            <a:xfrm>
              <a:off x="5867404" y="1203849"/>
              <a:ext cx="3045682" cy="84765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29" name="Rectangle 28"/>
            <p:cNvSpPr/>
            <p:nvPr/>
          </p:nvSpPr>
          <p:spPr>
            <a:xfrm>
              <a:off x="5867404" y="1203849"/>
              <a:ext cx="3045682" cy="8476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15917" tIns="0" rIns="0" bIns="0" numCol="1" spcCol="1270" anchor="t" anchorCtr="0">
              <a:noAutofit/>
            </a:bodyPr>
            <a:lstStyle/>
            <a:p>
              <a:pPr marL="0" marR="0" lvl="0" indent="0" algn="just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1"/>
                  </a:solidFill>
                  <a:effectLst/>
                  <a:uLnTx/>
                  <a:uFillTx/>
                  <a:latin typeface="Marianne" panose="02000000000000000000" pitchFamily="50" charset="0"/>
                  <a:ea typeface="Calibri" panose="020F0502020204030204" pitchFamily="34" charset="0"/>
                </a:rPr>
                <a:t>65 000 agents de B en A</a:t>
              </a:r>
            </a:p>
            <a:p>
              <a:pPr marL="0" marR="0" lvl="0" indent="0" algn="just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1"/>
                  </a:solidFill>
                  <a:effectLst/>
                  <a:uLnTx/>
                  <a:uFillTx/>
                  <a:latin typeface="Marianne" panose="02000000000000000000" pitchFamily="50" charset="0"/>
                  <a:ea typeface="Calibri" panose="020F0502020204030204" pitchFamily="34" charset="0"/>
                </a:rPr>
                <a:t>265 000 agents de C en B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8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D930A940-1696-164F-81BB-AAF5B1A6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95486"/>
            <a:ext cx="1293065" cy="804939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91203" y="2067694"/>
            <a:ext cx="7046742" cy="875459"/>
          </a:xfrm>
        </p:spPr>
        <p:txBody>
          <a:bodyPr>
            <a:noAutofit/>
          </a:bodyPr>
          <a:lstStyle/>
          <a:p>
            <a:r>
              <a:rPr lang="fr-FR" sz="3600" dirty="0">
                <a:latin typeface="Marianne" panose="02000000000000000000" pitchFamily="50" charset="0"/>
                <a:cs typeface="Rubik" panose="02000604000000020004" pitchFamily="2" charset="-79"/>
              </a:rPr>
              <a:t>Revalorisations salariales à travers quelques illustrations</a:t>
            </a:r>
            <a:endParaRPr lang="fr-FR" sz="3600" b="1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909F38A1-C682-0443-9F96-C6B31A12C496}" vid="{1D6C4476-8D06-624F-B47C-947A67207A5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</TotalTime>
  <Words>1687</Words>
  <Application>Microsoft Office PowerPoint</Application>
  <PresentationFormat>Affichage à l'écran (16:9)</PresentationFormat>
  <Paragraphs>249</Paragraphs>
  <Slides>34</Slides>
  <Notes>9</Notes>
  <HiddenSlides>1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5" baseType="lpstr">
      <vt:lpstr>MS PGothic</vt:lpstr>
      <vt:lpstr>MS PGothic</vt:lpstr>
      <vt:lpstr>Arial</vt:lpstr>
      <vt:lpstr>Calibri</vt:lpstr>
      <vt:lpstr>Marianne</vt:lpstr>
      <vt:lpstr>Rubik</vt:lpstr>
      <vt:lpstr>Section-Bold</vt:lpstr>
      <vt:lpstr>Section-Medium</vt:lpstr>
      <vt:lpstr>Times New Roman</vt:lpstr>
      <vt:lpstr>Wingdings</vt:lpstr>
      <vt:lpstr>PREMIER MINISTRE</vt:lpstr>
      <vt:lpstr>Présentation PowerPoint</vt:lpstr>
      <vt:lpstr>Présentation PowerPoint</vt:lpstr>
      <vt:lpstr>Présentation PowerPoint</vt:lpstr>
      <vt:lpstr>Parcours professionnels, carrières et rémunérations</vt:lpstr>
      <vt:lpstr>Plan « Ma santé 2022. Investir pour l’hôpital »</vt:lpstr>
      <vt:lpstr>Présentation PowerPoint</vt:lpstr>
      <vt:lpstr>Protocole d'accord police nationale </vt:lpstr>
      <vt:lpstr>Reconnaissance des niveaux de compétences </vt:lpstr>
      <vt:lpstr>Revalorisations salariales à travers quelques illustrations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Rendez-vous salarial 2020 Suivi de la mise en œuvre</vt:lpstr>
      <vt:lpstr>Présentation PowerPoint</vt:lpstr>
      <vt:lpstr>Présentation PowerPoint</vt:lpstr>
      <vt:lpstr>Présentation PowerPoint</vt:lpstr>
      <vt:lpstr>Mesures complémentaires 2020</vt:lpstr>
      <vt:lpstr>Présentation PowerPoint</vt:lpstr>
      <vt:lpstr>Présentation PowerPoint</vt:lpstr>
      <vt:lpstr>Mesures 2022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>Secrétariat Général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TARDIEU Victoria</dc:creator>
  <cp:lastModifiedBy>BONNOIT David</cp:lastModifiedBy>
  <cp:revision>233</cp:revision>
  <cp:lastPrinted>2021-07-06T07:00:07Z</cp:lastPrinted>
  <dcterms:created xsi:type="dcterms:W3CDTF">2020-10-20T13:57:32Z</dcterms:created>
  <dcterms:modified xsi:type="dcterms:W3CDTF">2021-07-06T07:38:54Z</dcterms:modified>
</cp:coreProperties>
</file>